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2" r:id="rId6"/>
    <p:sldId id="263" r:id="rId7"/>
    <p:sldId id="264" r:id="rId8"/>
    <p:sldId id="266" r:id="rId9"/>
    <p:sldId id="271" r:id="rId10"/>
    <p:sldId id="267" r:id="rId11"/>
    <p:sldId id="270" r:id="rId12"/>
  </p:sldIdLst>
  <p:sldSz cx="9144000" cy="6858000" type="screen4x3"/>
  <p:notesSz cx="6858000" cy="9144000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1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5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D24D84-2A9F-41B6-97E7-46B8615DA762}" type="datetimeFigureOut">
              <a:rPr lang="zh-TW" altLang="en-US"/>
              <a:pPr>
                <a:defRPr/>
              </a:pPr>
              <a:t>2011/4/1</a:t>
            </a:fld>
            <a:endParaRPr lang="zh-TW" altLang="en-US"/>
          </a:p>
        </p:txBody>
      </p:sp>
      <p:sp>
        <p:nvSpPr>
          <p:cNvPr id="6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364A1B-273D-4836-859F-439807999EE4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DD1FB2-FA2C-4A5F-8A4B-17E8E375E626}" type="datetimeFigureOut">
              <a:rPr lang="zh-TW" altLang="en-US"/>
              <a:pPr>
                <a:defRPr/>
              </a:pPr>
              <a:t>2011/4/1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5ADBF-2716-41C9-9BEA-118CB64BEA63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BB54B5-AF78-4110-8652-D37DDF99040C}" type="datetimeFigureOut">
              <a:rPr lang="zh-TW" altLang="en-US"/>
              <a:pPr>
                <a:defRPr/>
              </a:pPr>
              <a:t>2011/4/1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54DFB2-282A-485A-8333-1A66C7E0259D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CF3F34-0905-401C-9ADC-4EFB9FA3F256}" type="datetimeFigureOut">
              <a:rPr lang="zh-TW" altLang="en-US"/>
              <a:pPr>
                <a:defRPr/>
              </a:pPr>
              <a:t>2011/4/1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BBE072-04C0-4496-81DC-8191E2D02A26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F532D6-5529-46DE-89B8-C73E4F1F362D}" type="datetimeFigureOut">
              <a:rPr lang="zh-TW" altLang="en-US"/>
              <a:pPr>
                <a:defRPr/>
              </a:pPr>
              <a:t>2011/4/1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4EBFD3-78A3-4523-81E8-6122919B9DC0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1D892F-13B3-4005-94FE-AA5D93BAB14B}" type="datetimeFigureOut">
              <a:rPr lang="zh-TW" altLang="en-US"/>
              <a:pPr>
                <a:defRPr/>
              </a:pPr>
              <a:t>2011/4/1</a:t>
            </a:fld>
            <a:endParaRPr lang="zh-TW" altLang="en-US"/>
          </a:p>
        </p:txBody>
      </p:sp>
      <p:sp>
        <p:nvSpPr>
          <p:cNvPr id="6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7933F2-E0CB-4895-8779-741D99BF96D0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1319CB-96CC-4A86-AC08-C39A1F1CA51E}" type="datetimeFigureOut">
              <a:rPr lang="zh-TW" altLang="en-US"/>
              <a:pPr>
                <a:defRPr/>
              </a:pPr>
              <a:t>2011/4/1</a:t>
            </a:fld>
            <a:endParaRPr lang="zh-TW" altLang="en-US"/>
          </a:p>
        </p:txBody>
      </p:sp>
      <p:sp>
        <p:nvSpPr>
          <p:cNvPr id="8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9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1605BC-7CF4-46B0-BBCD-8CC161A5148F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FF0CA-25F2-45D2-AD44-40BF098C566B}" type="datetimeFigureOut">
              <a:rPr lang="zh-TW" altLang="en-US"/>
              <a:pPr>
                <a:defRPr/>
              </a:pPr>
              <a:t>2011/4/1</a:t>
            </a:fld>
            <a:endParaRPr lang="zh-TW" altLang="en-US"/>
          </a:p>
        </p:txBody>
      </p:sp>
      <p:sp>
        <p:nvSpPr>
          <p:cNvPr id="4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F1C69F-058D-437D-A6AF-92D1C16C6E43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178E5F-712E-476D-8FC2-C0F4EF08D916}" type="datetimeFigureOut">
              <a:rPr lang="zh-TW" altLang="en-US"/>
              <a:pPr>
                <a:defRPr/>
              </a:pPr>
              <a:t>2011/4/1</a:t>
            </a:fld>
            <a:endParaRPr lang="zh-TW" altLang="en-US"/>
          </a:p>
        </p:txBody>
      </p:sp>
      <p:sp>
        <p:nvSpPr>
          <p:cNvPr id="3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4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6F7171-576D-4915-BF96-9708F847CC3B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E462E7-594A-42FE-87FC-DFAEB6DDD0B3}" type="datetimeFigureOut">
              <a:rPr lang="zh-TW" altLang="en-US"/>
              <a:pPr>
                <a:defRPr/>
              </a:pPr>
              <a:t>2011/4/1</a:t>
            </a:fld>
            <a:endParaRPr lang="zh-TW" altLang="en-US"/>
          </a:p>
        </p:txBody>
      </p:sp>
      <p:sp>
        <p:nvSpPr>
          <p:cNvPr id="6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9FC15D-93E4-4B5B-AC23-C98942EDA720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3D60F6-6A36-413F-B348-030F59725087}" type="datetimeFigureOut">
              <a:rPr lang="zh-TW" altLang="en-US"/>
              <a:pPr>
                <a:defRPr/>
              </a:pPr>
              <a:t>2011/4/1</a:t>
            </a:fld>
            <a:endParaRPr lang="zh-TW" altLang="en-US"/>
          </a:p>
        </p:txBody>
      </p:sp>
      <p:sp>
        <p:nvSpPr>
          <p:cNvPr id="6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D8752-66A9-4B18-BB1A-EB1D8DFCBB89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標題版面配置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1028" name="文字版面配置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5ABB818-2B63-4514-A765-A90BCB9BCF14}" type="datetimeFigureOut">
              <a:rPr lang="zh-TW" altLang="en-US"/>
              <a:pPr>
                <a:defRPr/>
              </a:pPr>
              <a:t>2011/4/1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FC9AE98-04FE-4E39-95CC-A3C410CED033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charset="-12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charset="-12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charset="-12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charset="-12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charset="-12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charset="-12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charset="-12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4213" y="0"/>
            <a:ext cx="7772400" cy="14700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TW" altLang="en-US" dirty="0" smtClean="0">
                <a:ea typeface="文鼎古印體" pitchFamily="49" charset="-120"/>
              </a:rPr>
              <a:t>第二單元</a:t>
            </a:r>
            <a:br>
              <a:rPr lang="zh-TW" altLang="en-US" dirty="0" smtClean="0">
                <a:ea typeface="文鼎古印體" pitchFamily="49" charset="-120"/>
              </a:rPr>
            </a:br>
            <a:r>
              <a:rPr lang="zh-TW" altLang="en-US" dirty="0" smtClean="0">
                <a:ea typeface="文鼎古印體" pitchFamily="49" charset="-120"/>
              </a:rPr>
              <a:t>喝酒容易傷害肝  外出駕駛不應該</a:t>
            </a:r>
            <a:endParaRPr lang="zh-TW" altLang="en-US" dirty="0">
              <a:ea typeface="文鼎古印體" pitchFamily="49" charset="-120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4475" y="1431925"/>
            <a:ext cx="8680450" cy="712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TW" altLang="en-US" dirty="0" smtClean="0">
                <a:latin typeface="華康中特圓體" pitchFamily="49" charset="-120"/>
                <a:ea typeface="華康中特圓體" pitchFamily="49" charset="-120"/>
              </a:rPr>
              <a:t>喝酒過後該怎麼辦？</a:t>
            </a:r>
          </a:p>
        </p:txBody>
      </p:sp>
      <p:sp>
        <p:nvSpPr>
          <p:cNvPr id="22530" name="內容版面配置區 10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450"/>
          </a:xfrm>
        </p:spPr>
        <p:txBody>
          <a:bodyPr/>
          <a:lstStyle/>
          <a:p>
            <a:pPr eaLnBrk="1" hangingPunct="1"/>
            <a:r>
              <a:rPr lang="zh-TW" altLang="en-US" sz="2800" smtClean="0">
                <a:solidFill>
                  <a:srgbClr val="FF0000"/>
                </a:solidFill>
                <a:latin typeface="微軟正黑體"/>
                <a:ea typeface="微軟正黑體"/>
                <a:cs typeface="微軟正黑體"/>
              </a:rPr>
              <a:t>指定駕駛</a:t>
            </a:r>
            <a:endParaRPr lang="en-US" altLang="zh-TW" sz="2800" smtClean="0">
              <a:solidFill>
                <a:srgbClr val="FF0000"/>
              </a:solidFill>
              <a:latin typeface="微軟正黑體"/>
              <a:ea typeface="微軟正黑體"/>
              <a:cs typeface="微軟正黑體"/>
            </a:endParaRPr>
          </a:p>
          <a:p>
            <a:pPr lvl="1" eaLnBrk="1" hangingPunct="1"/>
            <a:r>
              <a:rPr lang="zh-TW" altLang="en-US" smtClean="0">
                <a:latin typeface="微軟正黑體"/>
                <a:ea typeface="微軟正黑體"/>
                <a:cs typeface="微軟正黑體"/>
              </a:rPr>
              <a:t>參加餐會時，先指定或推舉不喝酒的親友或同伴擔任駕駛</a:t>
            </a:r>
          </a:p>
          <a:p>
            <a:pPr eaLnBrk="1" hangingPunct="1"/>
            <a:r>
              <a:rPr lang="zh-TW" altLang="en-US" sz="2800" smtClean="0">
                <a:solidFill>
                  <a:srgbClr val="FF0000"/>
                </a:solidFill>
                <a:latin typeface="微軟正黑體"/>
                <a:ea typeface="微軟正黑體"/>
                <a:cs typeface="微軟正黑體"/>
              </a:rPr>
              <a:t>搭大眾交通工具</a:t>
            </a:r>
            <a:endParaRPr lang="en-US" altLang="zh-TW" sz="2800" smtClean="0">
              <a:solidFill>
                <a:srgbClr val="FF0000"/>
              </a:solidFill>
              <a:latin typeface="微軟正黑體"/>
              <a:ea typeface="微軟正黑體"/>
              <a:cs typeface="微軟正黑體"/>
            </a:endParaRPr>
          </a:p>
          <a:p>
            <a:pPr lvl="1" eaLnBrk="1" hangingPunct="1"/>
            <a:r>
              <a:rPr lang="zh-TW" altLang="en-US" smtClean="0">
                <a:latin typeface="微軟正黑體"/>
                <a:ea typeface="微軟正黑體"/>
                <a:cs typeface="微軟正黑體"/>
              </a:rPr>
              <a:t>善用計程車、公車之汽車往返</a:t>
            </a:r>
          </a:p>
          <a:p>
            <a:pPr eaLnBrk="1" hangingPunct="1"/>
            <a:r>
              <a:rPr lang="zh-TW" altLang="en-US" sz="2800" smtClean="0">
                <a:solidFill>
                  <a:srgbClr val="FF0000"/>
                </a:solidFill>
                <a:latin typeface="微軟正黑體"/>
                <a:ea typeface="微軟正黑體"/>
                <a:cs typeface="微軟正黑體"/>
              </a:rPr>
              <a:t>請他人協助開車</a:t>
            </a:r>
            <a:endParaRPr lang="en-US" altLang="zh-TW" sz="2800" smtClean="0">
              <a:solidFill>
                <a:srgbClr val="FF0000"/>
              </a:solidFill>
              <a:latin typeface="微軟正黑體"/>
              <a:ea typeface="微軟正黑體"/>
              <a:cs typeface="微軟正黑體"/>
            </a:endParaRPr>
          </a:p>
          <a:p>
            <a:pPr lvl="1" eaLnBrk="1" hangingPunct="1"/>
            <a:r>
              <a:rPr lang="zh-TW" altLang="en-US" smtClean="0">
                <a:latin typeface="微軟正黑體"/>
                <a:ea typeface="微軟正黑體"/>
                <a:cs typeface="微軟正黑體"/>
              </a:rPr>
              <a:t>若有飲酒，切勿自行開車或騎車，應請他人搭載，以確保安全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TW" altLang="en-US" dirty="0" smtClean="0">
                <a:latin typeface="華康中特圓體" pitchFamily="49" charset="-120"/>
                <a:ea typeface="華康中特圓體" pitchFamily="49" charset="-120"/>
              </a:rPr>
              <a:t>～謝謝聆聽～</a:t>
            </a:r>
          </a:p>
        </p:txBody>
      </p:sp>
      <p:sp>
        <p:nvSpPr>
          <p:cNvPr id="6" name="雲朵形圖說文字 5"/>
          <p:cNvSpPr/>
          <p:nvPr/>
        </p:nvSpPr>
        <p:spPr>
          <a:xfrm>
            <a:off x="1571604" y="1714488"/>
            <a:ext cx="3500462" cy="1928826"/>
          </a:xfrm>
          <a:prstGeom prst="cloud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TW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Q</a:t>
            </a:r>
            <a:r>
              <a:rPr kumimoji="0" lang="zh-TW" altLang="en-US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＆</a:t>
            </a:r>
            <a:r>
              <a:rPr kumimoji="0" lang="en-US" altLang="zh-TW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</a:t>
            </a:r>
            <a:endParaRPr kumimoji="0" lang="zh-TW" altLang="en-US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23555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33517"/>
          <a:stretch>
            <a:fillRect/>
          </a:stretch>
        </p:blipFill>
        <p:spPr bwMode="auto">
          <a:xfrm>
            <a:off x="-428625" y="2500313"/>
            <a:ext cx="10312400" cy="435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TW" altLang="en-US" dirty="0">
                <a:latin typeface="華康中特圓體" pitchFamily="49" charset="-120"/>
                <a:ea typeface="華康中特圓體" pitchFamily="49" charset="-120"/>
              </a:rPr>
              <a:t>學習重點</a:t>
            </a:r>
          </a:p>
        </p:txBody>
      </p:sp>
      <p:sp>
        <p:nvSpPr>
          <p:cNvPr id="14338" name="內容版面配置區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zh-TW" altLang="en-US" sz="4800" smtClean="0">
                <a:latin typeface="微軟正黑體"/>
                <a:ea typeface="微軟正黑體"/>
                <a:cs typeface="微軟正黑體"/>
              </a:rPr>
              <a:t>認識酒精對人體的影響</a:t>
            </a:r>
          </a:p>
          <a:p>
            <a:pPr eaLnBrk="1" hangingPunct="1"/>
            <a:r>
              <a:rPr lang="zh-TW" altLang="en-US" sz="4800" smtClean="0">
                <a:latin typeface="微軟正黑體"/>
                <a:ea typeface="微軟正黑體"/>
                <a:cs typeface="微軟正黑體"/>
              </a:rPr>
              <a:t>認識喝酒過後，需要上路的做法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/>
          <p:cNvSpPr>
            <a:spLocks noGrp="1"/>
          </p:cNvSpPr>
          <p:nvPr>
            <p:ph type="title"/>
          </p:nvPr>
        </p:nvSpPr>
        <p:spPr>
          <a:xfrm>
            <a:off x="468313" y="115888"/>
            <a:ext cx="8229600" cy="1143000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TW" altLang="en-US" dirty="0" smtClean="0">
                <a:latin typeface="華康中特圓體" pitchFamily="49" charset="-120"/>
                <a:ea typeface="華康中特圓體" pitchFamily="49" charset="-120"/>
              </a:rPr>
              <a:t>情境案例</a:t>
            </a:r>
            <a:endParaRPr lang="zh-TW" altLang="en-US" dirty="0">
              <a:latin typeface="華康中特圓體" pitchFamily="49" charset="-120"/>
              <a:ea typeface="華康中特圓體" pitchFamily="49" charset="-120"/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 r="2159"/>
          <a:stretch>
            <a:fillRect/>
          </a:stretch>
        </p:blipFill>
        <p:spPr bwMode="auto">
          <a:xfrm>
            <a:off x="468313" y="1412875"/>
            <a:ext cx="8207375" cy="525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TW" altLang="en-US" dirty="0">
                <a:latin typeface="華康中特圓體" pitchFamily="49" charset="-120"/>
                <a:ea typeface="華康中特圓體" pitchFamily="49" charset="-120"/>
              </a:rPr>
              <a:t>問題討論</a:t>
            </a: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3700" t="4597" r="31947" b="80231"/>
          <a:stretch>
            <a:fillRect/>
          </a:stretch>
        </p:blipFill>
        <p:spPr bwMode="auto">
          <a:xfrm>
            <a:off x="0" y="0"/>
            <a:ext cx="2232025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資料庫圖表 4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6838" y="1047750"/>
            <a:ext cx="8632825" cy="547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TW" altLang="en-US" dirty="0" smtClean="0">
                <a:latin typeface="華康中特圓體" pitchFamily="49" charset="-120"/>
                <a:ea typeface="華康中特圓體" pitchFamily="49" charset="-120"/>
              </a:rPr>
              <a:t>如果可以再來一次</a:t>
            </a:r>
            <a:endParaRPr lang="zh-TW" altLang="en-US" dirty="0">
              <a:latin typeface="華康中特圓體" pitchFamily="49" charset="-120"/>
              <a:ea typeface="華康中特圓體" pitchFamily="49" charset="-120"/>
            </a:endParaRPr>
          </a:p>
        </p:txBody>
      </p:sp>
      <p:pic>
        <p:nvPicPr>
          <p:cNvPr id="17410" name="內容版面配置區 2"/>
          <p:cNvPicPr>
            <a:picLocks noGrp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17500" y="1597025"/>
            <a:ext cx="8478838" cy="4535488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TW" altLang="en-US" dirty="0" smtClean="0">
                <a:latin typeface="華康中特圓體" pitchFamily="49" charset="-120"/>
                <a:ea typeface="華康中特圓體" pitchFamily="49" charset="-120"/>
              </a:rPr>
              <a:t>如果可以再來一次（選項）</a:t>
            </a:r>
            <a:endParaRPr lang="zh-TW" altLang="en-US" dirty="0"/>
          </a:p>
        </p:txBody>
      </p:sp>
      <p:pic>
        <p:nvPicPr>
          <p:cNvPr id="18434" name="內容版面配置區 2"/>
          <p:cNvPicPr>
            <a:picLocks noGrp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65125" y="1597025"/>
            <a:ext cx="8424863" cy="5127625"/>
          </a:xfrm>
        </p:spPr>
      </p:pic>
      <p:cxnSp>
        <p:nvCxnSpPr>
          <p:cNvPr id="5" name="直線接點 4"/>
          <p:cNvCxnSpPr/>
          <p:nvPr/>
        </p:nvCxnSpPr>
        <p:spPr>
          <a:xfrm>
            <a:off x="428625" y="3643313"/>
            <a:ext cx="8715375" cy="158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TW" altLang="en-US" dirty="0" smtClean="0">
                <a:latin typeface="華康中特圓體" pitchFamily="49" charset="-120"/>
                <a:ea typeface="華康中特圓體" pitchFamily="49" charset="-120"/>
              </a:rPr>
              <a:t>教學評估：本日教學重點回顧</a:t>
            </a:r>
          </a:p>
        </p:txBody>
      </p:sp>
      <p:sp>
        <p:nvSpPr>
          <p:cNvPr id="4" name="圓角矩形 3"/>
          <p:cNvSpPr/>
          <p:nvPr/>
        </p:nvSpPr>
        <p:spPr>
          <a:xfrm>
            <a:off x="571500" y="1785938"/>
            <a:ext cx="8143875" cy="928687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TW" altLang="en-US" sz="2800" dirty="0">
                <a:latin typeface="微軟正黑體" pitchFamily="34" charset="-120"/>
                <a:ea typeface="微軟正黑體" pitchFamily="34" charset="-120"/>
              </a:rPr>
              <a:t>酒精對人體有哪些影響呢？</a:t>
            </a:r>
          </a:p>
        </p:txBody>
      </p:sp>
      <p:sp>
        <p:nvSpPr>
          <p:cNvPr id="5" name="圓角矩形 4"/>
          <p:cNvSpPr/>
          <p:nvPr/>
        </p:nvSpPr>
        <p:spPr>
          <a:xfrm>
            <a:off x="571500" y="2857500"/>
            <a:ext cx="8143875" cy="928688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TW" altLang="en-US" sz="2800" dirty="0">
                <a:latin typeface="微軟正黑體" pitchFamily="34" charset="-120"/>
                <a:ea typeface="微軟正黑體" pitchFamily="34" charset="-120"/>
              </a:rPr>
              <a:t>如果真的喝完酒一定要出門，可以怎麼做呢？</a:t>
            </a:r>
          </a:p>
        </p:txBody>
      </p:sp>
      <p:pic>
        <p:nvPicPr>
          <p:cNvPr id="19460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748" t="55244" r="54388" b="12750"/>
          <a:stretch>
            <a:fillRect/>
          </a:stretch>
        </p:blipFill>
        <p:spPr bwMode="auto">
          <a:xfrm>
            <a:off x="5472113" y="3402013"/>
            <a:ext cx="3671887" cy="345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TW" altLang="en-US" dirty="0" smtClean="0">
                <a:latin typeface="華康中特圓體" pitchFamily="49" charset="-120"/>
                <a:ea typeface="華康中特圓體" pitchFamily="49" charset="-120"/>
              </a:rPr>
              <a:t>酒精對人體的影響</a:t>
            </a:r>
          </a:p>
        </p:txBody>
      </p:sp>
      <p:sp>
        <p:nvSpPr>
          <p:cNvPr id="20482" name="內容版面配置區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8888"/>
          </a:xfrm>
        </p:spPr>
        <p:txBody>
          <a:bodyPr/>
          <a:lstStyle/>
          <a:p>
            <a:pPr eaLnBrk="1" hangingPunct="1"/>
            <a:r>
              <a:rPr lang="zh-TW" altLang="en-US" smtClean="0">
                <a:latin typeface="微軟正黑體"/>
                <a:ea typeface="微軟正黑體"/>
                <a:cs typeface="微軟正黑體"/>
              </a:rPr>
              <a:t>肇事率比一般未飲酒高</a:t>
            </a:r>
            <a:r>
              <a:rPr lang="en-US" altLang="zh-TW" smtClean="0">
                <a:latin typeface="微軟正黑體"/>
                <a:ea typeface="微軟正黑體"/>
                <a:cs typeface="微軟正黑體"/>
              </a:rPr>
              <a:t>2</a:t>
            </a:r>
            <a:r>
              <a:rPr lang="zh-TW" altLang="en-US" smtClean="0">
                <a:latin typeface="微軟正黑體"/>
                <a:ea typeface="微軟正黑體"/>
                <a:cs typeface="微軟正黑體"/>
              </a:rPr>
              <a:t>倍</a:t>
            </a:r>
            <a:endParaRPr lang="en-US" altLang="zh-TW" smtClean="0">
              <a:latin typeface="微軟正黑體"/>
              <a:ea typeface="微軟正黑體"/>
              <a:cs typeface="微軟正黑體"/>
            </a:endParaRPr>
          </a:p>
          <a:p>
            <a:pPr eaLnBrk="1" hangingPunct="1"/>
            <a:r>
              <a:rPr lang="zh-TW" altLang="en-US" smtClean="0">
                <a:latin typeface="微軟正黑體"/>
                <a:ea typeface="微軟正黑體"/>
                <a:cs typeface="微軟正黑體"/>
              </a:rPr>
              <a:t>吐氣酒精濃度達</a:t>
            </a:r>
            <a:endParaRPr lang="en-US" altLang="zh-TW" smtClean="0">
              <a:latin typeface="微軟正黑體"/>
              <a:ea typeface="微軟正黑體"/>
              <a:cs typeface="微軟正黑體"/>
            </a:endParaRPr>
          </a:p>
          <a:p>
            <a:pPr lvl="1" eaLnBrk="1" hangingPunct="1"/>
            <a:r>
              <a:rPr lang="en-US" altLang="zh-TW" smtClean="0">
                <a:latin typeface="微軟正黑體"/>
                <a:ea typeface="微軟正黑體"/>
                <a:cs typeface="微軟正黑體"/>
              </a:rPr>
              <a:t>0.55</a:t>
            </a:r>
            <a:r>
              <a:rPr lang="zh-TW" altLang="en-US" smtClean="0">
                <a:latin typeface="微軟正黑體"/>
                <a:ea typeface="微軟正黑體"/>
                <a:cs typeface="微軟正黑體"/>
              </a:rPr>
              <a:t>毫克以上→產生平衡感與判斷力障礙升高→肇事率高</a:t>
            </a:r>
            <a:r>
              <a:rPr lang="en-US" altLang="zh-TW" smtClean="0">
                <a:latin typeface="微軟正黑體"/>
                <a:ea typeface="微軟正黑體"/>
                <a:cs typeface="微軟正黑體"/>
              </a:rPr>
              <a:t>10</a:t>
            </a:r>
            <a:r>
              <a:rPr lang="zh-TW" altLang="en-US" smtClean="0">
                <a:latin typeface="微軟正黑體"/>
                <a:ea typeface="微軟正黑體"/>
                <a:cs typeface="微軟正黑體"/>
              </a:rPr>
              <a:t>倍</a:t>
            </a:r>
            <a:endParaRPr lang="en-US" altLang="zh-TW" smtClean="0">
              <a:latin typeface="微軟正黑體"/>
              <a:ea typeface="微軟正黑體"/>
              <a:cs typeface="微軟正黑體"/>
            </a:endParaRPr>
          </a:p>
          <a:p>
            <a:pPr lvl="1" eaLnBrk="1" hangingPunct="1"/>
            <a:r>
              <a:rPr lang="en-US" altLang="zh-TW" smtClean="0">
                <a:latin typeface="微軟正黑體"/>
                <a:ea typeface="微軟正黑體"/>
                <a:cs typeface="微軟正黑體"/>
              </a:rPr>
              <a:t>0.75</a:t>
            </a:r>
            <a:r>
              <a:rPr lang="zh-TW" altLang="en-US" smtClean="0">
                <a:latin typeface="微軟正黑體"/>
                <a:ea typeface="微軟正黑體"/>
                <a:cs typeface="微軟正黑體"/>
              </a:rPr>
              <a:t>毫克時→產生明顯酒醉、步履蹣跚之行為狀態→肇事高</a:t>
            </a:r>
            <a:r>
              <a:rPr lang="en-US" altLang="zh-TW" smtClean="0">
                <a:latin typeface="微軟正黑體"/>
                <a:ea typeface="微軟正黑體"/>
                <a:cs typeface="微軟正黑體"/>
              </a:rPr>
              <a:t>25</a:t>
            </a:r>
            <a:r>
              <a:rPr lang="zh-TW" altLang="en-US" smtClean="0">
                <a:latin typeface="微軟正黑體"/>
                <a:ea typeface="微軟正黑體"/>
                <a:cs typeface="微軟正黑體"/>
              </a:rPr>
              <a:t>倍</a:t>
            </a:r>
            <a:endParaRPr lang="en-US" altLang="zh-TW" smtClean="0">
              <a:latin typeface="微軟正黑體"/>
              <a:ea typeface="微軟正黑體"/>
              <a:cs typeface="微軟正黑體"/>
            </a:endParaRPr>
          </a:p>
          <a:p>
            <a:pPr lvl="1" eaLnBrk="1" hangingPunct="1"/>
            <a:r>
              <a:rPr lang="en-US" altLang="zh-TW" smtClean="0">
                <a:latin typeface="微軟正黑體"/>
                <a:ea typeface="微軟正黑體"/>
                <a:cs typeface="微軟正黑體"/>
              </a:rPr>
              <a:t>1</a:t>
            </a:r>
            <a:r>
              <a:rPr lang="zh-TW" altLang="en-US" smtClean="0">
                <a:latin typeface="微軟正黑體"/>
                <a:ea typeface="微軟正黑體"/>
                <a:cs typeface="微軟正黑體"/>
              </a:rPr>
              <a:t>毫克→中度中毒、步態不穩、噁心、嘔吐、精神混沌不清狀態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zh-TW" altLang="en-US" smtClean="0">
                <a:latin typeface="微軟正黑體"/>
                <a:ea typeface="微軟正黑體"/>
                <a:cs typeface="微軟正黑體"/>
              </a:rPr>
              <a:t>飲酒後生理狀況受到影響，如：反應力、行動力、判斷力</a:t>
            </a:r>
            <a:endParaRPr lang="en-US" altLang="zh-TW" smtClean="0">
              <a:latin typeface="微軟正黑體"/>
              <a:ea typeface="微軟正黑體"/>
              <a:cs typeface="微軟正黑體"/>
            </a:endParaRPr>
          </a:p>
          <a:p>
            <a:pPr eaLnBrk="1" hangingPunct="1"/>
            <a:endParaRPr lang="zh-TW" altLang="en-US" smtClean="0">
              <a:latin typeface="微軟正黑體"/>
              <a:ea typeface="微軟正黑體"/>
              <a:cs typeface="微軟正黑體"/>
            </a:endParaRPr>
          </a:p>
        </p:txBody>
      </p:sp>
      <p:sp>
        <p:nvSpPr>
          <p:cNvPr id="4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TW" altLang="en-US" dirty="0" smtClean="0">
                <a:latin typeface="華康中特圓體" pitchFamily="49" charset="-120"/>
                <a:ea typeface="華康中特圓體" pitchFamily="49" charset="-120"/>
              </a:rPr>
              <a:t>酒精對人體的影響</a:t>
            </a:r>
          </a:p>
        </p:txBody>
      </p:sp>
      <p:sp>
        <p:nvSpPr>
          <p:cNvPr id="5" name="圓角矩形 4"/>
          <p:cNvSpPr/>
          <p:nvPr/>
        </p:nvSpPr>
        <p:spPr>
          <a:xfrm>
            <a:off x="755650" y="2997200"/>
            <a:ext cx="7848600" cy="12954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TW" altLang="en-US" sz="4000" dirty="0">
                <a:latin typeface="華康中特圓體(P)" pitchFamily="34" charset="-120"/>
                <a:ea typeface="華康中特圓體(P)" pitchFamily="34" charset="-120"/>
              </a:rPr>
              <a:t>開車不喝酒</a:t>
            </a:r>
            <a:r>
              <a:rPr kumimoji="0" lang="en-US" altLang="zh-TW" sz="4000" dirty="0">
                <a:latin typeface="華康中特圓體(P)" pitchFamily="34" charset="-120"/>
                <a:ea typeface="華康中特圓體(P)" pitchFamily="34" charset="-120"/>
              </a:rPr>
              <a:t>‧</a:t>
            </a:r>
            <a:r>
              <a:rPr kumimoji="0" lang="zh-TW" altLang="en-US" sz="4000" dirty="0">
                <a:latin typeface="華康中特圓體(P)" pitchFamily="34" charset="-120"/>
                <a:ea typeface="華康中特圓體(P)" pitchFamily="34" charset="-120"/>
              </a:rPr>
              <a:t>喝酒不開車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339</Words>
  <Application>Microsoft Office PowerPoint</Application>
  <PresentationFormat>On-screen Show (4:3)</PresentationFormat>
  <Paragraphs>28</Paragraphs>
  <Slides>11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7</vt:i4>
      </vt:variant>
      <vt:variant>
        <vt:lpstr>簡報設計範本</vt:lpstr>
      </vt:variant>
      <vt:variant>
        <vt:i4>2</vt:i4>
      </vt:variant>
      <vt:variant>
        <vt:lpstr>投影片標題</vt:lpstr>
      </vt:variant>
      <vt:variant>
        <vt:i4>11</vt:i4>
      </vt:variant>
    </vt:vector>
  </HeadingPairs>
  <TitlesOfParts>
    <vt:vector size="20" baseType="lpstr">
      <vt:lpstr>Arial</vt:lpstr>
      <vt:lpstr>新細明體</vt:lpstr>
      <vt:lpstr>Calibri</vt:lpstr>
      <vt:lpstr>文鼎古印體</vt:lpstr>
      <vt:lpstr>華康中特圓體</vt:lpstr>
      <vt:lpstr>微軟正黑體</vt:lpstr>
      <vt:lpstr>華康中特圓體(P)</vt:lpstr>
      <vt:lpstr>Office 佈景主題</vt:lpstr>
      <vt:lpstr>Office 佈景主題</vt:lpstr>
      <vt:lpstr>第二單元 喝酒容易傷害肝  外出駕駛不應該</vt:lpstr>
      <vt:lpstr>學習重點</vt:lpstr>
      <vt:lpstr>情境案例</vt:lpstr>
      <vt:lpstr>問題討論</vt:lpstr>
      <vt:lpstr>如果可以再來一次</vt:lpstr>
      <vt:lpstr>如果可以再來一次（選項）</vt:lpstr>
      <vt:lpstr>教學評估：本日教學重點回顧</vt:lpstr>
      <vt:lpstr>酒精對人體的影響</vt:lpstr>
      <vt:lpstr>酒精對人體的影響</vt:lpstr>
      <vt:lpstr>喝酒過後該怎麼辦？</vt:lpstr>
      <vt:lpstr>～謝謝聆聽～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第二單元 喝酒容易傷害肝  外出駕駛不應該</dc:title>
  <dc:creator>Sony</dc:creator>
  <cp:lastModifiedBy>CCU</cp:lastModifiedBy>
  <cp:revision>12</cp:revision>
  <dcterms:created xsi:type="dcterms:W3CDTF">2011-03-21T06:41:13Z</dcterms:created>
  <dcterms:modified xsi:type="dcterms:W3CDTF">2011-04-01T01:47:52Z</dcterms:modified>
</cp:coreProperties>
</file>