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1" r:id="rId8"/>
    <p:sldId id="263" r:id="rId9"/>
    <p:sldId id="272" r:id="rId10"/>
    <p:sldId id="264" r:id="rId11"/>
    <p:sldId id="265" r:id="rId12"/>
    <p:sldId id="267" r:id="rId13"/>
    <p:sldId id="273" r:id="rId14"/>
    <p:sldId id="274" r:id="rId15"/>
    <p:sldId id="276" r:id="rId16"/>
    <p:sldId id="277" r:id="rId17"/>
    <p:sldId id="270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ea typeface="書法家秀仿宋" pitchFamily="49" charset="-120"/>
            </a:rPr>
            <a:t>(</a:t>
          </a:r>
          <a:r>
            <a:rPr lang="zh-TW" altLang="en-US" sz="3600" dirty="0" smtClean="0">
              <a:ea typeface="書法家秀仿宋" pitchFamily="49" charset="-120"/>
            </a:rPr>
            <a:t>一</a:t>
          </a:r>
          <a:r>
            <a:rPr lang="en-US" altLang="en-US" sz="3600" dirty="0" smtClean="0">
              <a:ea typeface="書法家秀仿宋" pitchFamily="49" charset="-120"/>
            </a:rPr>
            <a:t>)WHY</a:t>
          </a:r>
          <a:r>
            <a:rPr lang="zh-TW" altLang="en-US" sz="3600" dirty="0" smtClean="0">
              <a:ea typeface="書法家秀仿宋" pitchFamily="49" charset="-120"/>
            </a:rPr>
            <a:t>：為什麼會發生事故？</a:t>
          </a:r>
          <a:endParaRPr lang="zh-TW" altLang="en-US" sz="3600" dirty="0">
            <a:ea typeface="書法家秀仿宋" pitchFamily="49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b="0" dirty="0" smtClean="0">
              <a:latin typeface="微軟正黑體" pitchFamily="34" charset="-120"/>
              <a:ea typeface="微軟正黑體" pitchFamily="34" charset="-120"/>
            </a:rPr>
            <a:t>這場車禍主要是誰的責任？</a:t>
          </a:r>
          <a:endParaRPr lang="zh-TW" altLang="en-US" sz="3600" b="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388A90A9-6B92-4488-ABF3-76EDBEFF3D63}">
      <dgm:prSet custT="1"/>
      <dgm:spPr/>
      <dgm:t>
        <a:bodyPr/>
        <a:lstStyle/>
        <a:p>
          <a:r>
            <a:rPr lang="zh-TW" altLang="en-US" sz="3600" b="0" dirty="0" smtClean="0">
              <a:latin typeface="微軟正黑體" pitchFamily="34" charset="-120"/>
              <a:ea typeface="微軟正黑體" pitchFamily="34" charset="-120"/>
            </a:rPr>
            <a:t>阿榮伯需要負什麼責任，為什麼？</a:t>
          </a:r>
        </a:p>
      </dgm:t>
    </dgm:pt>
    <dgm:pt modelId="{2B3E2E49-88C9-4092-A85B-207F3B8B4CD0}" type="parTrans" cxnId="{887653FB-6442-4052-8C6F-16D0F81EE3A5}">
      <dgm:prSet/>
      <dgm:spPr/>
      <dgm:t>
        <a:bodyPr/>
        <a:lstStyle/>
        <a:p>
          <a:endParaRPr lang="zh-TW" altLang="en-US"/>
        </a:p>
      </dgm:t>
    </dgm:pt>
    <dgm:pt modelId="{B069A3AE-18AF-4579-B287-B8171B0B57D1}" type="sibTrans" cxnId="{887653FB-6442-4052-8C6F-16D0F81EE3A5}">
      <dgm:prSet/>
      <dgm:spPr/>
      <dgm:t>
        <a:bodyPr/>
        <a:lstStyle/>
        <a:p>
          <a:endParaRPr lang="zh-TW" altLang="en-US"/>
        </a:p>
      </dgm:t>
    </dgm:pt>
    <dgm:pt modelId="{54E67712-5750-489D-BD31-A4B4B60F098B}">
      <dgm:prSet custT="1"/>
      <dgm:spPr/>
      <dgm:t>
        <a:bodyPr/>
        <a:lstStyle/>
        <a:p>
          <a:r>
            <a:rPr lang="zh-TW" altLang="en-US" sz="3600" b="0" dirty="0" smtClean="0">
              <a:latin typeface="微軟正黑體" pitchFamily="34" charset="-120"/>
              <a:ea typeface="微軟正黑體" pitchFamily="34" charset="-120"/>
            </a:rPr>
            <a:t>林姓汽車司機需要負什麼責任，為什麼？</a:t>
          </a:r>
        </a:p>
      </dgm:t>
    </dgm:pt>
    <dgm:pt modelId="{6608DDC5-BFE4-447C-BC5B-B8C06E5C6260}" type="parTrans" cxnId="{24BB2AA0-1CCE-4A6D-B272-4FFD962C0840}">
      <dgm:prSet/>
      <dgm:spPr/>
      <dgm:t>
        <a:bodyPr/>
        <a:lstStyle/>
        <a:p>
          <a:endParaRPr lang="zh-TW" altLang="en-US"/>
        </a:p>
      </dgm:t>
    </dgm:pt>
    <dgm:pt modelId="{1CB34F55-4C47-417E-91F6-8DCEAADAC66A}" type="sibTrans" cxnId="{24BB2AA0-1CCE-4A6D-B272-4FFD962C0840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64BD01B-7705-4F15-B2DE-5F5BF8AEF8AE}" type="presOf" srcId="{28D48EC6-4D02-4FE5-BC8E-D7F2B4EFE816}" destId="{9B9F1B21-A32C-413D-80BF-38046BB2FF2E}" srcOrd="0" destOrd="0" presId="urn:microsoft.com/office/officeart/2005/8/layout/vList2"/>
    <dgm:cxn modelId="{6FD42777-04B6-41E9-97A0-BA6BE7CEBC2E}" type="presOf" srcId="{388A90A9-6B92-4488-ABF3-76EDBEFF3D63}" destId="{75CB2590-6BA2-4A39-BE7F-959880BEA071}" srcOrd="0" destOrd="1" presId="urn:microsoft.com/office/officeart/2005/8/layout/vList2"/>
    <dgm:cxn modelId="{887653FB-6442-4052-8C6F-16D0F81EE3A5}" srcId="{28D48EC6-4D02-4FE5-BC8E-D7F2B4EFE816}" destId="{388A90A9-6B92-4488-ABF3-76EDBEFF3D63}" srcOrd="1" destOrd="0" parTransId="{2B3E2E49-88C9-4092-A85B-207F3B8B4CD0}" sibTransId="{B069A3AE-18AF-4579-B287-B8171B0B57D1}"/>
    <dgm:cxn modelId="{5EFD2C52-1248-439B-B4BF-4175ED3BD882}" type="presOf" srcId="{2D8EE153-0E87-43C9-80AA-FA6E5AA5EA47}" destId="{5C70223A-364A-46B6-A6E3-54B2C4391F1C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647529E-7A12-40C8-A95D-7F4002A05965}" type="presOf" srcId="{54E67712-5750-489D-BD31-A4B4B60F098B}" destId="{75CB2590-6BA2-4A39-BE7F-959880BEA071}" srcOrd="0" destOrd="2" presId="urn:microsoft.com/office/officeart/2005/8/layout/vList2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4CF3EDF4-2AF0-401A-AEE3-829C652D33E2}" type="presOf" srcId="{5FB0F35E-D15B-445A-B934-CA3E47CBFD5A}" destId="{75CB2590-6BA2-4A39-BE7F-959880BEA071}" srcOrd="0" destOrd="0" presId="urn:microsoft.com/office/officeart/2005/8/layout/vList2"/>
    <dgm:cxn modelId="{24BB2AA0-1CCE-4A6D-B272-4FFD962C0840}" srcId="{28D48EC6-4D02-4FE5-BC8E-D7F2B4EFE816}" destId="{54E67712-5750-489D-BD31-A4B4B60F098B}" srcOrd="2" destOrd="0" parTransId="{6608DDC5-BFE4-447C-BC5B-B8C06E5C6260}" sibTransId="{1CB34F55-4C47-417E-91F6-8DCEAADAC66A}"/>
    <dgm:cxn modelId="{4CD23C0E-9214-453D-AB48-912AF11E9C26}" type="presParOf" srcId="{5C70223A-364A-46B6-A6E3-54B2C4391F1C}" destId="{9B9F1B21-A32C-413D-80BF-38046BB2FF2E}" srcOrd="0" destOrd="0" presId="urn:microsoft.com/office/officeart/2005/8/layout/vList2"/>
    <dgm:cxn modelId="{B34474CE-3075-4D20-9625-9A19C016CB27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ea typeface="書法家秀仿宋" pitchFamily="49" charset="-120"/>
            </a:rPr>
            <a:t>(</a:t>
          </a:r>
          <a:r>
            <a:rPr lang="zh-TW" altLang="en-US" sz="3600" dirty="0" smtClean="0">
              <a:ea typeface="書法家秀仿宋" pitchFamily="49" charset="-120"/>
            </a:rPr>
            <a:t>二</a:t>
          </a:r>
          <a:r>
            <a:rPr lang="en-US" altLang="en-US" sz="3600" dirty="0" smtClean="0">
              <a:ea typeface="書法家秀仿宋" pitchFamily="49" charset="-120"/>
            </a:rPr>
            <a:t>)HOW</a:t>
          </a:r>
          <a:r>
            <a:rPr lang="zh-TW" altLang="en-US" sz="3600" dirty="0" smtClean="0">
              <a:ea typeface="書法家秀仿宋" pitchFamily="49" charset="-120"/>
            </a:rPr>
            <a:t>：如何預防？</a:t>
          </a:r>
          <a:endParaRPr lang="zh-TW" altLang="en-US" sz="3600" dirty="0">
            <a:ea typeface="書法家秀仿宋" pitchFamily="49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如果阿榮伯事先作了什麼準備，他的傷勢就不會這麼嚴重了？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6A6EC47E-AFF3-407C-9641-8D1C13724E98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阿榮伯回家後，為什麼會突然死亡？</a:t>
          </a:r>
        </a:p>
      </dgm:t>
    </dgm:pt>
    <dgm:pt modelId="{A9783412-B7C4-41C1-A95D-BA8936C09C6D}" type="parTrans" cxnId="{85C072C3-77D4-4813-B9B2-B2EB13B548E6}">
      <dgm:prSet/>
      <dgm:spPr/>
      <dgm:t>
        <a:bodyPr/>
        <a:lstStyle/>
        <a:p>
          <a:endParaRPr lang="zh-TW" altLang="en-US"/>
        </a:p>
      </dgm:t>
    </dgm:pt>
    <dgm:pt modelId="{3BF4CE4D-D0B7-490E-A83E-E6813FF4732B}" type="sibTrans" cxnId="{85C072C3-77D4-4813-B9B2-B2EB13B548E6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E509C9C-9D72-4901-B9C9-5FE9257ED903}" type="presOf" srcId="{5FB0F35E-D15B-445A-B934-CA3E47CBFD5A}" destId="{75CB2590-6BA2-4A39-BE7F-959880BEA071}" srcOrd="0" destOrd="0" presId="urn:microsoft.com/office/officeart/2005/8/layout/vList2"/>
    <dgm:cxn modelId="{B9F622EC-5E03-4564-A142-9234D12C3CB3}" type="presOf" srcId="{2D8EE153-0E87-43C9-80AA-FA6E5AA5EA47}" destId="{5C70223A-364A-46B6-A6E3-54B2C4391F1C}" srcOrd="0" destOrd="0" presId="urn:microsoft.com/office/officeart/2005/8/layout/vList2"/>
    <dgm:cxn modelId="{FE8F8ABC-1F62-4859-A845-5DF8B31A5C0C}" type="presOf" srcId="{28D48EC6-4D02-4FE5-BC8E-D7F2B4EFE816}" destId="{9B9F1B21-A32C-413D-80BF-38046BB2FF2E}" srcOrd="0" destOrd="0" presId="urn:microsoft.com/office/officeart/2005/8/layout/vList2"/>
    <dgm:cxn modelId="{E7694EA0-1914-475F-814F-3D17550D99B0}" type="presOf" srcId="{6A6EC47E-AFF3-407C-9641-8D1C13724E98}" destId="{75CB2590-6BA2-4A39-BE7F-959880BEA071}" srcOrd="0" destOrd="1" presId="urn:microsoft.com/office/officeart/2005/8/layout/vList2"/>
    <dgm:cxn modelId="{85C072C3-77D4-4813-B9B2-B2EB13B548E6}" srcId="{28D48EC6-4D02-4FE5-BC8E-D7F2B4EFE816}" destId="{6A6EC47E-AFF3-407C-9641-8D1C13724E98}" srcOrd="1" destOrd="0" parTransId="{A9783412-B7C4-41C1-A95D-BA8936C09C6D}" sibTransId="{3BF4CE4D-D0B7-490E-A83E-E6813FF4732B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AD52ED5A-AC21-47A2-8273-792158356318}" type="presParOf" srcId="{5C70223A-364A-46B6-A6E3-54B2C4391F1C}" destId="{9B9F1B21-A32C-413D-80BF-38046BB2FF2E}" srcOrd="0" destOrd="0" presId="urn:microsoft.com/office/officeart/2005/8/layout/vList2"/>
    <dgm:cxn modelId="{2745871B-D1FA-4493-872E-295E2E894729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429734"/>
          <a:ext cx="8280920" cy="9014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一</a:t>
          </a:r>
          <a:r>
            <a:rPr lang="en-US" altLang="en-US" sz="3600" kern="1200" dirty="0" smtClean="0">
              <a:ea typeface="書法家秀仿宋" pitchFamily="49" charset="-120"/>
            </a:rPr>
            <a:t>)WHY</a:t>
          </a:r>
          <a:r>
            <a:rPr lang="zh-TW" altLang="en-US" sz="3600" kern="1200" dirty="0" smtClean="0">
              <a:ea typeface="書法家秀仿宋" pitchFamily="49" charset="-120"/>
            </a:rPr>
            <a:t>：為什麼會發生事故？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429734"/>
        <a:ext cx="8280920" cy="901405"/>
      </dsp:txXfrm>
    </dsp:sp>
    <dsp:sp modelId="{75CB2590-6BA2-4A39-BE7F-959880BEA071}">
      <dsp:nvSpPr>
        <dsp:cNvPr id="0" name=""/>
        <dsp:cNvSpPr/>
      </dsp:nvSpPr>
      <dsp:spPr>
        <a:xfrm>
          <a:off x="0" y="1331140"/>
          <a:ext cx="8280920" cy="37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這場車禍雙方肇事原因有哪些？</a:t>
          </a:r>
          <a:endParaRPr lang="zh-TW" altLang="en-US" sz="3200" b="1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(1)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林老先生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(2)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機車騎士：張先生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這場車禍中有沒有其他的肇事因素？是什麼？</a:t>
          </a:r>
          <a:endParaRPr lang="zh-TW" altLang="en-US" sz="32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0" y="1331140"/>
        <a:ext cx="8280920" cy="37001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8690"/>
          <a:ext cx="8280920" cy="748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二</a:t>
          </a:r>
          <a:r>
            <a:rPr lang="en-US" altLang="en-US" sz="3600" kern="1200" dirty="0" smtClean="0">
              <a:ea typeface="書法家秀仿宋" pitchFamily="49" charset="-120"/>
            </a:rPr>
            <a:t>)HOW</a:t>
          </a:r>
          <a:r>
            <a:rPr lang="zh-TW" altLang="en-US" sz="3600" kern="1200" dirty="0" smtClean="0">
              <a:ea typeface="書法家秀仿宋" pitchFamily="49" charset="-120"/>
            </a:rPr>
            <a:t>：如何預防？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8690"/>
        <a:ext cx="8280920" cy="748859"/>
      </dsp:txXfrm>
    </dsp:sp>
    <dsp:sp modelId="{75CB2590-6BA2-4A39-BE7F-959880BEA071}">
      <dsp:nvSpPr>
        <dsp:cNvPr id="0" name=""/>
        <dsp:cNvSpPr/>
      </dsp:nvSpPr>
      <dsp:spPr>
        <a:xfrm>
          <a:off x="0" y="757549"/>
          <a:ext cx="8280920" cy="4694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如果林老先生事前做什麼準備，就可以避免在昏暗的天色中被撞到？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林老先生如果走在什麼地方，就可能避免這場車禍？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騎士張先生應該注意什麼，就可能避免這場車禍？</a:t>
          </a:r>
        </a:p>
      </dsp:txBody>
      <dsp:txXfrm>
        <a:off x="0" y="757549"/>
        <a:ext cx="8280920" cy="4694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第十單元</a:t>
            </a:r>
            <a:r>
              <a:rPr lang="en-US" altLang="zh-TW" dirty="0" smtClean="0">
                <a:ea typeface="文鼎古印體" pitchFamily="49" charset="-120"/>
              </a:rPr>
              <a:t/>
            </a:r>
            <a:br>
              <a:rPr lang="en-US" altLang="zh-TW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車禍發生要留意  不要逞強拒就醫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50072" t="33734"/>
          <a:stretch>
            <a:fillRect/>
          </a:stretch>
        </p:blipFill>
        <p:spPr bwMode="auto">
          <a:xfrm>
            <a:off x="285720" y="1500175"/>
            <a:ext cx="8572560" cy="49991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如何選購正確的安全帽？要怎麼戴？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二段式左轉該如何進行？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71472" y="392906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騎機車應該注意哪些事項？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71472" y="500063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發生事故該怎麼辦？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sz="3600" dirty="0" smtClean="0">
                <a:latin typeface="華康中特圓體" pitchFamily="49" charset="-120"/>
                <a:ea typeface="華康中特圓體" pitchFamily="49" charset="-120"/>
              </a:rPr>
              <a:t>安全帽的戴法</a:t>
            </a:r>
            <a:endParaRPr lang="zh-TW" altLang="en-US" sz="3600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57096" t="31750" r="28978" b="42453"/>
          <a:stretch>
            <a:fillRect/>
          </a:stretch>
        </p:blipFill>
        <p:spPr bwMode="auto">
          <a:xfrm>
            <a:off x="571472" y="1500174"/>
            <a:ext cx="4000528" cy="520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71612"/>
            <a:ext cx="3009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5643570" y="378619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▲合格的安全帽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143380"/>
            <a:ext cx="3214710" cy="233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4857752" y="6488668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▲經濟部標準檢驗局檢驗合格標章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認識紅綠燈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●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紅燈：紅燈表示禁止通行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rPr>
              <a:t>●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黃燈：黃燈表示清道作用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●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綠燈：表示准許車輛直行或左、右轉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綠色箭頭：當綠色箭頭燈號亮起時，代表可往該方向通行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紅色燈號代表停下，但要往右轉的車輛仍可以向右行駛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6143668" cy="44657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認識二段式左轉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5648940" cy="411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3929058" y="592933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▲二段式左轉標誌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騎機車應遵守事項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戴上安全帽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依規定騎機車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依規定轉彎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交岔路口讓幹線車先通行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2071670" y="1643050"/>
            <a:ext cx="6500858" cy="4947916"/>
            <a:chOff x="2071670" y="1643050"/>
            <a:chExt cx="6500858" cy="494791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6380" y="1643050"/>
              <a:ext cx="2928958" cy="2456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4942" y="4143380"/>
              <a:ext cx="3357586" cy="2447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71670" y="4286256"/>
              <a:ext cx="3071834" cy="2244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群組 9"/>
          <p:cNvGrpSpPr/>
          <p:nvPr/>
        </p:nvGrpSpPr>
        <p:grpSpPr>
          <a:xfrm>
            <a:off x="5286380" y="1643050"/>
            <a:ext cx="3632476" cy="2941100"/>
            <a:chOff x="5286380" y="1643050"/>
            <a:chExt cx="3632476" cy="2941100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86380" y="1643050"/>
              <a:ext cx="3632476" cy="2643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矩形 8"/>
            <p:cNvSpPr/>
            <p:nvPr/>
          </p:nvSpPr>
          <p:spPr>
            <a:xfrm>
              <a:off x="5857884" y="421481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▲騎機車要靠右行駛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3" name="群組 12"/>
          <p:cNvGrpSpPr/>
          <p:nvPr/>
        </p:nvGrpSpPr>
        <p:grpSpPr>
          <a:xfrm>
            <a:off x="5286380" y="1643050"/>
            <a:ext cx="3632476" cy="2941100"/>
            <a:chOff x="5286380" y="1643050"/>
            <a:chExt cx="3632476" cy="2941100"/>
          </a:xfrm>
        </p:grpSpPr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86380" y="1643050"/>
              <a:ext cx="3632476" cy="2643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矩形 11"/>
            <p:cNvSpPr/>
            <p:nvPr/>
          </p:nvSpPr>
          <p:spPr>
            <a:xfrm>
              <a:off x="6072198" y="421481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▲依規定兩段式左轉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5143504" y="1571612"/>
            <a:ext cx="3571900" cy="5084240"/>
            <a:chOff x="5143504" y="1571612"/>
            <a:chExt cx="3571900" cy="5084240"/>
          </a:xfrm>
        </p:grpSpPr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43504" y="1571612"/>
              <a:ext cx="3571900" cy="4746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矩形 14"/>
            <p:cNvSpPr/>
            <p:nvPr/>
          </p:nvSpPr>
          <p:spPr>
            <a:xfrm>
              <a:off x="5643570" y="6286520"/>
              <a:ext cx="27238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▲支道車要讓幹道車先行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事故處理方式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保留現場通知交通隊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(110)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或當地警方處理</a:t>
            </a: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記下對方車號、車主及駕駛人姓名、聯絡電話</a:t>
            </a: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儘速將傷患送醫，現場不要與對方和解</a:t>
            </a: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車主需於五日內攜帶保險卡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單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、行照、駕照、印章以及交通案件代保管物臨時收據，至原廠或保險公司指定服務廠，填具理賠申請書辦理出險事宜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事故處理五步驟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857224" y="1500174"/>
            <a:ext cx="7268729" cy="2357454"/>
            <a:chOff x="928662" y="1714488"/>
            <a:chExt cx="7268729" cy="2357454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/>
            <a:srcRect t="67469" r="48475" b="8719"/>
            <a:stretch>
              <a:fillRect/>
            </a:stretch>
          </p:blipFill>
          <p:spPr bwMode="auto">
            <a:xfrm>
              <a:off x="928662" y="1714488"/>
              <a:ext cx="7268729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文字方塊 4"/>
            <p:cNvSpPr txBox="1"/>
            <p:nvPr/>
          </p:nvSpPr>
          <p:spPr>
            <a:xfrm>
              <a:off x="1214414" y="178592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</a:t>
              </a:r>
              <a:endParaRPr lang="zh-TW" altLang="en-US" dirty="0"/>
            </a:p>
          </p:txBody>
        </p:sp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50419" t="6746" r="16631" b="69441"/>
          <a:stretch>
            <a:fillRect/>
          </a:stretch>
        </p:blipFill>
        <p:spPr bwMode="auto">
          <a:xfrm>
            <a:off x="2285984" y="4000504"/>
            <a:ext cx="5119723" cy="259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認識安全帽的正確戴法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認識交通標誌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認識騎機車正確左轉的方式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認識遭到撞擊時的處理方式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56830" b="62297"/>
          <a:stretch>
            <a:fillRect/>
          </a:stretch>
        </p:blipFill>
        <p:spPr bwMode="auto">
          <a:xfrm>
            <a:off x="571472" y="1428736"/>
            <a:ext cx="8072494" cy="494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395536" y="1052736"/>
          <a:ext cx="828092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67544" y="1424384"/>
          <a:ext cx="828092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p"/>
            </a:pP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85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歲的高齡機車駕駛人阿榮伯準備出門拜訪朋友，出門前應該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1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  ，才能安心出門。一如往常，阿榮伯以時速低於</a:t>
            </a: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20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公里的速度，行駛於大學路上。此時，阿榮伯想要左轉，但號誌已轉換成黃燈了，阿榮伯應該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2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 ，等到綠燈後，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3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  ，阿榮伯就可以順利到朋友家。</a:t>
            </a:r>
            <a:endParaRPr lang="zh-TW" altLang="en-US" dirty="0">
              <a:latin typeface="方正楷體" pitchFamily="65" charset="-120"/>
              <a:ea typeface="方正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(</a:t>
            </a:r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續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)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假如今天阿榮伯發生車禍，此時救護車已抵達，那阿榮伯應該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4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，等到阿榮伯從醫院返回家之後，應該 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5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 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ts val="34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把安全帽繫緊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戴斗笠出門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把安全帽放在菜籃裡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停下來等綠燈，再前行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加速前進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忽視號誌已經轉變的紅綠燈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直接左轉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先直行到待轉區，然後等到綠燈再前行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34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騎到路中間等左轉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14282" y="3071810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142844" y="4643446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迅速離開車禍現場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拒絕救護人員的協助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配合救護人員的指示，前往醫院做檢查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5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坐下來看電視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遵照醫生的指示，好好休息，家人密切注意後續狀況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馬上再出門找朋友</a:t>
            </a:r>
            <a:endParaRPr lang="zh-TW" altLang="en-US" sz="240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142844" y="350043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666</Words>
  <Application>Microsoft Office PowerPoint</Application>
  <PresentationFormat>如螢幕大小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Office 佈景主題</vt:lpstr>
      <vt:lpstr>第十單元 車禍發生要留意  不要逞強拒就醫</vt:lpstr>
      <vt:lpstr>學習重點</vt:lpstr>
      <vt:lpstr>情境案例</vt:lpstr>
      <vt:lpstr>問題討論</vt:lpstr>
      <vt:lpstr>問題討論</vt:lpstr>
      <vt:lpstr>如果可以再來一次</vt:lpstr>
      <vt:lpstr>如果可以再來一次(續)</vt:lpstr>
      <vt:lpstr>如果可以再來一次（選項）</vt:lpstr>
      <vt:lpstr>如果可以再來一次（選項）</vt:lpstr>
      <vt:lpstr>教學評估：本日教學重點回顧</vt:lpstr>
      <vt:lpstr>安全帽的戴法</vt:lpstr>
      <vt:lpstr>認識紅綠燈</vt:lpstr>
      <vt:lpstr>認識二段式左轉</vt:lpstr>
      <vt:lpstr>騎機車應遵守事項</vt:lpstr>
      <vt:lpstr>事故處理方式</vt:lpstr>
      <vt:lpstr>事故處理五步驟</vt:lpstr>
      <vt:lpstr>～謝謝聆聽～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第四單元 駕照過期要換新    跨線迴轉不可以</dc:title>
  <dc:creator>Sony</dc:creator>
  <cp:lastModifiedBy>JCT-MEM</cp:lastModifiedBy>
  <cp:revision>14</cp:revision>
  <dcterms:created xsi:type="dcterms:W3CDTF">2011-03-21T10:13:42Z</dcterms:created>
  <dcterms:modified xsi:type="dcterms:W3CDTF">2011-03-24T12:59:28Z</dcterms:modified>
</cp:coreProperties>
</file>