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8" r:id="rId6"/>
    <p:sldId id="269" r:id="rId7"/>
    <p:sldId id="261" r:id="rId8"/>
    <p:sldId id="262" r:id="rId9"/>
    <p:sldId id="272" r:id="rId10"/>
    <p:sldId id="263" r:id="rId11"/>
    <p:sldId id="264" r:id="rId12"/>
    <p:sldId id="265" r:id="rId13"/>
    <p:sldId id="266" r:id="rId14"/>
    <p:sldId id="270" r:id="rId15"/>
    <p:sldId id="267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一</a:t>
          </a:r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)WHY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：為什麼會發生事故？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為什麼跟在阿好嬸後方的汽車，紛紛以較高的車速違規超車？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885BB493-6B38-4DC0-9D04-D44DFF6DFA76}">
      <dgm:prSet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在即將抵達親水公園時，阿嬸婆為什麼會遭到機車的追撞？</a:t>
          </a:r>
          <a:endParaRPr lang="zh-TW" altLang="en-US" sz="3200" dirty="0" smtClean="0">
            <a:latin typeface="微軟正黑體" pitchFamily="34" charset="-120"/>
            <a:ea typeface="微軟正黑體" pitchFamily="34" charset="-120"/>
          </a:endParaRPr>
        </a:p>
      </dgm:t>
    </dgm:pt>
    <dgm:pt modelId="{5DCAF865-DA65-472C-8141-B85106EA0D77}" type="parTrans" cxnId="{8F9AC44C-A942-4B22-8ADE-5D640F9938EA}">
      <dgm:prSet/>
      <dgm:spPr/>
      <dgm:t>
        <a:bodyPr/>
        <a:lstStyle/>
        <a:p>
          <a:endParaRPr lang="zh-TW" altLang="en-US"/>
        </a:p>
      </dgm:t>
    </dgm:pt>
    <dgm:pt modelId="{D061990A-AE9C-4326-ADB4-422BE9A1A975}" type="sibTrans" cxnId="{8F9AC44C-A942-4B22-8ADE-5D640F9938EA}">
      <dgm:prSet/>
      <dgm:spPr/>
      <dgm:t>
        <a:bodyPr/>
        <a:lstStyle/>
        <a:p>
          <a:endParaRPr lang="zh-TW" altLang="en-US"/>
        </a:p>
      </dgm:t>
    </dgm:pt>
    <dgm:pt modelId="{249A3F20-20D6-42ED-92DF-5992FF3C76BD}">
      <dgm:prSet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機車騎士面對阿好嬸突然的轉向，為什麼無法立刻做出反應？</a:t>
          </a:r>
          <a:endParaRPr lang="zh-TW" altLang="en-US" sz="3200" dirty="0" smtClean="0">
            <a:latin typeface="微軟正黑體" pitchFamily="34" charset="-120"/>
            <a:ea typeface="微軟正黑體" pitchFamily="34" charset="-120"/>
          </a:endParaRPr>
        </a:p>
      </dgm:t>
    </dgm:pt>
    <dgm:pt modelId="{C8C94B36-0BC4-494C-8AEB-DF60C94B6553}" type="parTrans" cxnId="{05DBFE1E-7F84-48CE-BE3D-E1629F2AA404}">
      <dgm:prSet/>
      <dgm:spPr/>
      <dgm:t>
        <a:bodyPr/>
        <a:lstStyle/>
        <a:p>
          <a:endParaRPr lang="zh-TW" altLang="en-US"/>
        </a:p>
      </dgm:t>
    </dgm:pt>
    <dgm:pt modelId="{B66DF322-84B4-4405-ABFF-00DAF1485FA8}" type="sibTrans" cxnId="{05DBFE1E-7F84-48CE-BE3D-E1629F2AA404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BB19C22-828A-4388-A582-F19F059263AC}" type="presOf" srcId="{2D8EE153-0E87-43C9-80AA-FA6E5AA5EA47}" destId="{5C70223A-364A-46B6-A6E3-54B2C4391F1C}" srcOrd="0" destOrd="0" presId="urn:microsoft.com/office/officeart/2005/8/layout/vList2"/>
    <dgm:cxn modelId="{05DBFE1E-7F84-48CE-BE3D-E1629F2AA404}" srcId="{28D48EC6-4D02-4FE5-BC8E-D7F2B4EFE816}" destId="{249A3F20-20D6-42ED-92DF-5992FF3C76BD}" srcOrd="2" destOrd="0" parTransId="{C8C94B36-0BC4-494C-8AEB-DF60C94B6553}" sibTransId="{B66DF322-84B4-4405-ABFF-00DAF1485FA8}"/>
    <dgm:cxn modelId="{8F9AC44C-A942-4B22-8ADE-5D640F9938EA}" srcId="{28D48EC6-4D02-4FE5-BC8E-D7F2B4EFE816}" destId="{885BB493-6B38-4DC0-9D04-D44DFF6DFA76}" srcOrd="1" destOrd="0" parTransId="{5DCAF865-DA65-472C-8141-B85106EA0D77}" sibTransId="{D061990A-AE9C-4326-ADB4-422BE9A1A975}"/>
    <dgm:cxn modelId="{52BC4E1A-89B0-47A2-AE43-1F7FF9D3E8C3}" type="presOf" srcId="{5FB0F35E-D15B-445A-B934-CA3E47CBFD5A}" destId="{75CB2590-6BA2-4A39-BE7F-959880BEA071}" srcOrd="0" destOrd="0" presId="urn:microsoft.com/office/officeart/2005/8/layout/vList2"/>
    <dgm:cxn modelId="{85542844-EB02-443A-BD73-C41ABD4669F6}" type="presOf" srcId="{249A3F20-20D6-42ED-92DF-5992FF3C76BD}" destId="{75CB2590-6BA2-4A39-BE7F-959880BEA071}" srcOrd="0" destOrd="2" presId="urn:microsoft.com/office/officeart/2005/8/layout/vList2"/>
    <dgm:cxn modelId="{71A4B5F9-BE7A-49A9-AA45-0278817255A8}" type="presOf" srcId="{885BB493-6B38-4DC0-9D04-D44DFF6DFA76}" destId="{75CB2590-6BA2-4A39-BE7F-959880BEA071}" srcOrd="0" destOrd="1" presId="urn:microsoft.com/office/officeart/2005/8/layout/vList2"/>
    <dgm:cxn modelId="{157038DF-5BC2-4CE6-AB06-53DB83705407}" type="presOf" srcId="{28D48EC6-4D02-4FE5-BC8E-D7F2B4EFE816}" destId="{9B9F1B21-A32C-413D-80BF-38046BB2FF2E}" srcOrd="0" destOrd="0" presId="urn:microsoft.com/office/officeart/2005/8/layout/vList2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7B511FEB-8A1E-4AEF-A3CA-4AE3CDB62F31}" type="presParOf" srcId="{5C70223A-364A-46B6-A6E3-54B2C4391F1C}" destId="{9B9F1B21-A32C-413D-80BF-38046BB2FF2E}" srcOrd="0" destOrd="0" presId="urn:microsoft.com/office/officeart/2005/8/layout/vList2"/>
    <dgm:cxn modelId="{7BB7D4A2-94F2-4C1F-AC12-DB2D48CF648E}" type="presParOf" srcId="{5C70223A-364A-46B6-A6E3-54B2C4391F1C}" destId="{75CB2590-6BA2-4A39-BE7F-959880BEA071}" srcOrd="1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en-US" sz="36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二</a:t>
          </a:r>
          <a:r>
            <a:rPr lang="en-US" altLang="en-US" sz="3600" dirty="0" smtClean="0">
              <a:latin typeface="微軟正黑體" pitchFamily="34" charset="-120"/>
              <a:ea typeface="微軟正黑體" pitchFamily="34" charset="-120"/>
            </a:rPr>
            <a:t>)HOW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：如何預防？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阿好嬸應該如何扮演好駕駛的角色？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26A9269A-23B8-460F-98CE-0D0F617BB5AE}">
      <dgm:prSet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阿好嬸車上的朋友看到其他車輛紛紛違規超車，應該怎麼做才能幫助阿好嬸專心開車？</a:t>
          </a:r>
          <a:endParaRPr lang="zh-TW" altLang="en-US" sz="3200" dirty="0" smtClean="0">
            <a:latin typeface="微軟正黑體" pitchFamily="34" charset="-120"/>
            <a:ea typeface="微軟正黑體" pitchFamily="34" charset="-120"/>
          </a:endParaRPr>
        </a:p>
      </dgm:t>
    </dgm:pt>
    <dgm:pt modelId="{7680A581-34FB-4C48-B88E-E9C3492C1D75}" type="parTrans" cxnId="{C72053C6-0103-4593-B231-15841C99275E}">
      <dgm:prSet/>
      <dgm:spPr/>
      <dgm:t>
        <a:bodyPr/>
        <a:lstStyle/>
        <a:p>
          <a:endParaRPr lang="zh-TW" altLang="en-US"/>
        </a:p>
      </dgm:t>
    </dgm:pt>
    <dgm:pt modelId="{405263B7-485A-46FE-808C-72B387244CEA}" type="sibTrans" cxnId="{C72053C6-0103-4593-B231-15841C99275E}">
      <dgm:prSet/>
      <dgm:spPr/>
      <dgm:t>
        <a:bodyPr/>
        <a:lstStyle/>
        <a:p>
          <a:endParaRPr lang="zh-TW" altLang="en-US"/>
        </a:p>
      </dgm:t>
    </dgm:pt>
    <dgm:pt modelId="{A006C1F0-704C-49C0-8108-4E0838878FBA}">
      <dgm:prSet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後方疾駛而來的機車駕駛，應該怎麼做才能避免事故發生？</a:t>
          </a:r>
          <a:endParaRPr lang="zh-TW" altLang="en-US" sz="3200" dirty="0" smtClean="0">
            <a:latin typeface="微軟正黑體" pitchFamily="34" charset="-120"/>
            <a:ea typeface="微軟正黑體" pitchFamily="34" charset="-120"/>
          </a:endParaRPr>
        </a:p>
      </dgm:t>
    </dgm:pt>
    <dgm:pt modelId="{7363FD2D-931C-4D8F-9360-2CD1C681A3BA}" type="parTrans" cxnId="{AEADAA83-02BE-4CF4-BAE1-E75D7A788466}">
      <dgm:prSet/>
      <dgm:spPr/>
      <dgm:t>
        <a:bodyPr/>
        <a:lstStyle/>
        <a:p>
          <a:endParaRPr lang="zh-TW" altLang="en-US"/>
        </a:p>
      </dgm:t>
    </dgm:pt>
    <dgm:pt modelId="{69547F9F-4199-4263-8533-944A33BE63BE}" type="sibTrans" cxnId="{AEADAA83-02BE-4CF4-BAE1-E75D7A788466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9B254A3-0948-4DE7-B105-B7D49BF64996}" type="presOf" srcId="{28D48EC6-4D02-4FE5-BC8E-D7F2B4EFE816}" destId="{9B9F1B21-A32C-413D-80BF-38046BB2FF2E}" srcOrd="0" destOrd="0" presId="urn:microsoft.com/office/officeart/2005/8/layout/vList2"/>
    <dgm:cxn modelId="{D11751C7-A582-434B-9F3D-367E634784AE}" type="presOf" srcId="{5FB0F35E-D15B-445A-B934-CA3E47CBFD5A}" destId="{75CB2590-6BA2-4A39-BE7F-959880BEA071}" srcOrd="0" destOrd="0" presId="urn:microsoft.com/office/officeart/2005/8/layout/vList2"/>
    <dgm:cxn modelId="{66B56136-CF9A-4AE2-86C4-B8BCBB17390B}" type="presOf" srcId="{A006C1F0-704C-49C0-8108-4E0838878FBA}" destId="{75CB2590-6BA2-4A39-BE7F-959880BEA071}" srcOrd="0" destOrd="2" presId="urn:microsoft.com/office/officeart/2005/8/layout/vList2"/>
    <dgm:cxn modelId="{F5B4539A-D56E-44BB-BA8A-852AEA2FAD04}" type="presOf" srcId="{26A9269A-23B8-460F-98CE-0D0F617BB5AE}" destId="{75CB2590-6BA2-4A39-BE7F-959880BEA071}" srcOrd="0" destOrd="1" presId="urn:microsoft.com/office/officeart/2005/8/layout/vList2"/>
    <dgm:cxn modelId="{C72053C6-0103-4593-B231-15841C99275E}" srcId="{28D48EC6-4D02-4FE5-BC8E-D7F2B4EFE816}" destId="{26A9269A-23B8-460F-98CE-0D0F617BB5AE}" srcOrd="1" destOrd="0" parTransId="{7680A581-34FB-4C48-B88E-E9C3492C1D75}" sibTransId="{405263B7-485A-46FE-808C-72B387244CEA}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AEADAA83-02BE-4CF4-BAE1-E75D7A788466}" srcId="{28D48EC6-4D02-4FE5-BC8E-D7F2B4EFE816}" destId="{A006C1F0-704C-49C0-8108-4E0838878FBA}" srcOrd="2" destOrd="0" parTransId="{7363FD2D-931C-4D8F-9360-2CD1C681A3BA}" sibTransId="{69547F9F-4199-4263-8533-944A33BE63BE}"/>
    <dgm:cxn modelId="{61565985-DCA2-4EC9-A7FF-742CF4D19211}" type="presOf" srcId="{2D8EE153-0E87-43C9-80AA-FA6E5AA5EA47}" destId="{5C70223A-364A-46B6-A6E3-54B2C4391F1C}" srcOrd="0" destOrd="0" presId="urn:microsoft.com/office/officeart/2005/8/layout/vList2"/>
    <dgm:cxn modelId="{0DFAFFCC-F77F-4043-95D7-731D4FE0A7F4}" type="presParOf" srcId="{5C70223A-364A-46B6-A6E3-54B2C4391F1C}" destId="{9B9F1B21-A32C-413D-80BF-38046BB2FF2E}" srcOrd="0" destOrd="0" presId="urn:microsoft.com/office/officeart/2005/8/layout/vList2"/>
    <dgm:cxn modelId="{7398F018-6109-47D9-BA4D-FA16F77AD8D6}" type="presParOf" srcId="{5C70223A-364A-46B6-A6E3-54B2C4391F1C}" destId="{75CB2590-6BA2-4A39-BE7F-959880BEA071}" srcOrd="1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ea typeface="文鼎古印體" pitchFamily="49" charset="-120"/>
              </a:rPr>
              <a:t>第十一單元</a:t>
            </a:r>
            <a:br>
              <a:rPr lang="zh-TW" altLang="en-US" dirty="0" smtClean="0">
                <a:ea typeface="文鼎古印體" pitchFamily="49" charset="-120"/>
              </a:rPr>
            </a:br>
            <a:r>
              <a:rPr lang="zh-TW" altLang="en-US" dirty="0" smtClean="0">
                <a:ea typeface="文鼎古印體" pitchFamily="49" charset="-120"/>
              </a:rPr>
              <a:t>車速太慢又占</a:t>
            </a:r>
            <a:r>
              <a:rPr lang="zh-TW" altLang="en-US" dirty="0" smtClean="0">
                <a:ea typeface="文鼎古印體" pitchFamily="49" charset="-120"/>
              </a:rPr>
              <a:t>道  </a:t>
            </a:r>
            <a:r>
              <a:rPr lang="zh-TW" altLang="en-US" dirty="0" smtClean="0">
                <a:ea typeface="文鼎古印體" pitchFamily="49" charset="-120"/>
              </a:rPr>
              <a:t>身陷危險要知道</a:t>
            </a:r>
            <a:endParaRPr lang="zh-TW" altLang="en-US" dirty="0">
              <a:ea typeface="文鼎古印體" pitchFamily="49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54311" t="31750" b="14672"/>
          <a:stretch>
            <a:fillRect/>
          </a:stretch>
        </p:blipFill>
        <p:spPr bwMode="auto">
          <a:xfrm>
            <a:off x="857224" y="1500174"/>
            <a:ext cx="7429552" cy="50559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教學評估：本日教學重點回顧</a:t>
            </a:r>
          </a:p>
        </p:txBody>
      </p:sp>
      <p:sp>
        <p:nvSpPr>
          <p:cNvPr id="4" name="圓角矩形 3"/>
          <p:cNvSpPr/>
          <p:nvPr/>
        </p:nvSpPr>
        <p:spPr>
          <a:xfrm>
            <a:off x="571472" y="1643050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隧道內有哪些安全設施及號誌？</a:t>
            </a:r>
            <a:endParaRPr lang="zh-TW" altLang="en-US" sz="28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571472" y="2643182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進入隧道應注意哪些號誌？</a:t>
            </a:r>
            <a:endParaRPr lang="zh-TW" altLang="en-US" sz="28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571472" y="3643314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遇到交岔路口轉彎應注意哪些事項？</a:t>
            </a:r>
            <a:endParaRPr lang="zh-TW" altLang="en-US" sz="28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571472" y="464344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如何正確使用安全帶？</a:t>
            </a:r>
            <a:endParaRPr lang="zh-TW" altLang="en-US" sz="28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48" t="55245" r="54389" b="12751"/>
          <a:stretch>
            <a:fillRect/>
          </a:stretch>
        </p:blipFill>
        <p:spPr bwMode="auto">
          <a:xfrm>
            <a:off x="6858016" y="4706485"/>
            <a:ext cx="2285984" cy="2151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隧道</a:t>
            </a: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內安全</a:t>
            </a: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設施及號誌一覽</a:t>
            </a:r>
            <a:endParaRPr lang="zh-TW" altLang="en-US" dirty="0" smtClean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56361" t="26987" r="7102" b="48407"/>
          <a:stretch>
            <a:fillRect/>
          </a:stretch>
        </p:blipFill>
        <p:spPr bwMode="auto">
          <a:xfrm>
            <a:off x="642910" y="1571612"/>
            <a:ext cx="792961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隧道</a:t>
            </a: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區域內應遵守車道管制號誌之指示行駛</a:t>
            </a:r>
            <a:endParaRPr lang="zh-TW" altLang="en-US" dirty="0" smtClean="0">
              <a:latin typeface="華康中特圓體" pitchFamily="49" charset="-120"/>
              <a:ea typeface="華康中特圓體" pitchFamily="49" charset="-120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500033" y="1714488"/>
            <a:ext cx="4119547" cy="2226720"/>
            <a:chOff x="500033" y="1714488"/>
            <a:chExt cx="4119547" cy="222672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/>
            <a:srcRect l="54311" t="67469" r="24800" b="16656"/>
            <a:stretch>
              <a:fillRect/>
            </a:stretch>
          </p:blipFill>
          <p:spPr bwMode="auto">
            <a:xfrm>
              <a:off x="500033" y="1714488"/>
              <a:ext cx="3750495" cy="2000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矩形 4"/>
            <p:cNvSpPr/>
            <p:nvPr/>
          </p:nvSpPr>
          <p:spPr>
            <a:xfrm>
              <a:off x="928662" y="3571876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dirty="0" smtClean="0">
                  <a:latin typeface="微軟正黑體" pitchFamily="34" charset="-120"/>
                  <a:ea typeface="微軟正黑體" pitchFamily="34" charset="-120"/>
                </a:rPr>
                <a:t>▲叉型紅燈</a:t>
              </a:r>
              <a:endParaRPr lang="zh-TW" altLang="en-US" dirty="0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3571876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dirty="0" smtClean="0">
                  <a:latin typeface="微軟正黑體" pitchFamily="34" charset="-120"/>
                  <a:ea typeface="微軟正黑體" pitchFamily="34" charset="-120"/>
                </a:rPr>
                <a:t>▲垂直向下箭頭綠燈</a:t>
              </a:r>
              <a:endParaRPr lang="zh-TW" altLang="en-US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6857" y="3071810"/>
            <a:ext cx="451845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交岔路口轉彎注意事項</a:t>
            </a:r>
            <a:endParaRPr lang="zh-TW" altLang="en-US" dirty="0" smtClean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欲</a:t>
            </a:r>
            <a:r>
              <a:rPr lang="zh-TW" altLang="en-US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左轉彎時</a:t>
            </a:r>
          </a:p>
          <a:p>
            <a:pPr lvl="1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應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距交岔路口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30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公尺前顯示左轉方向燈，換入內側車道或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左轉車道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，行至交岔路口中心處左轉，並不得佔用來車車道搶先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左轉</a:t>
            </a:r>
            <a:endParaRPr lang="zh-TW" altLang="en-US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欲</a:t>
            </a:r>
            <a:r>
              <a:rPr lang="zh-TW" altLang="en-US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右轉彎時</a:t>
            </a:r>
          </a:p>
          <a:p>
            <a:pPr lvl="1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應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距交岔路口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30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公尺前顯示右轉方向燈，換入外側車道、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右轉車道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或慢車道，駛至路口後再行右轉，並需注意右側後方之用路人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正確使用安全帶的要點</a:t>
            </a:r>
            <a:endParaRPr lang="zh-TW" altLang="en-US" dirty="0" smtClean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11" name="內容版面配置區 10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安全帶裝置須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符合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法定標準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佩戴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方法要正確，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確保可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使人緊扣在座位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上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不可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多人同時共用一條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安全帶</a:t>
            </a:r>
            <a:endParaRPr lang="zh-TW" altLang="en-US" sz="2800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安全帶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的橫帶應橫過駕駛或乘客上大腿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，非腹部</a:t>
            </a:r>
            <a:endParaRPr lang="zh-TW" altLang="en-US" sz="2800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安全帶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適當地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收緊，勿使用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夾子於安全帶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上</a:t>
            </a:r>
            <a:endParaRPr lang="zh-TW" altLang="en-US" sz="2800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應定期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檢查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安全帶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4714884"/>
            <a:ext cx="55626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甜甜圈 6"/>
          <p:cNvSpPr/>
          <p:nvPr/>
        </p:nvSpPr>
        <p:spPr>
          <a:xfrm>
            <a:off x="5143504" y="4786322"/>
            <a:ext cx="571504" cy="500066"/>
          </a:xfrm>
          <a:prstGeom prst="donu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" name="禁止標誌 7"/>
          <p:cNvSpPr/>
          <p:nvPr/>
        </p:nvSpPr>
        <p:spPr>
          <a:xfrm>
            <a:off x="7929586" y="4786322"/>
            <a:ext cx="642942" cy="571504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～謝謝聆聽～</a:t>
            </a:r>
          </a:p>
        </p:txBody>
      </p:sp>
      <p:sp>
        <p:nvSpPr>
          <p:cNvPr id="6" name="雲朵形圖說文字 5"/>
          <p:cNvSpPr/>
          <p:nvPr/>
        </p:nvSpPr>
        <p:spPr>
          <a:xfrm>
            <a:off x="1571604" y="1714488"/>
            <a:ext cx="3500462" cy="192882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</a:t>
            </a:r>
            <a:r>
              <a:rPr lang="zh-TW" alt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＆</a:t>
            </a:r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zh-TW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518"/>
          <a:stretch>
            <a:fillRect/>
          </a:stretch>
        </p:blipFill>
        <p:spPr bwMode="auto">
          <a:xfrm>
            <a:off x="-428661" y="2500306"/>
            <a:ext cx="10313137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學習重點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</a:t>
            </a:r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駕駛汽車前的注意事項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</a:t>
            </a:r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行駛國道及隧道內的注意事項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學會</a:t>
            </a:r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轉彎開啟方向燈及切換車道時機</a:t>
            </a:r>
            <a:endParaRPr lang="zh-TW" altLang="en-US" sz="4800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情境案例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r="56830" b="66266"/>
          <a:stretch>
            <a:fillRect/>
          </a:stretch>
        </p:blipFill>
        <p:spPr bwMode="auto">
          <a:xfrm>
            <a:off x="500034" y="1571612"/>
            <a:ext cx="814393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28596" y="1130082"/>
          <a:ext cx="8280920" cy="5727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28596" y="1285860"/>
          <a:ext cx="8280920" cy="5727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</a:t>
            </a:r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再來一次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p"/>
            </a:pP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70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歲的高齡汽車駕駛阿好嬸跟三五好友相約前往宜蘭，儘管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車子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上都是阿好嬸的好朋友，但是阿好嬸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。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阿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好嬸本來開車就慢，就算是在高速公路上，也只是保持每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小時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50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公里的速度而已，後方的車輛，因為阿好嬸的車速太慢，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紛紛以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較高的時速，切換車道並且超車，有時會因為切換車道太急而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差點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造成追撞，阿好嬸仍然沒有感覺危險，繼續行駛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。</a:t>
            </a:r>
            <a:endParaRPr lang="zh-TW" altLang="en-US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如果可以再來一次</a:t>
            </a:r>
            <a:r>
              <a:rPr lang="en-US" altLang="zh-TW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(</a:t>
            </a:r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續</a:t>
            </a:r>
            <a:r>
              <a:rPr lang="en-US" altLang="zh-TW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)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身為阿好嬸的同行友人，應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。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行駛至雪山隧道時，大家都非常興奮，阿好嬸應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。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在前往冬山河親水公園時，阿好嬸在某個路口要右轉，她應 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4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，最後大家平安抵達並拍了張大合照，為旅程留下美好的回憶。</a:t>
            </a:r>
            <a:endParaRPr lang="zh-TW" altLang="en-US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 </a:t>
            </a:r>
            <a:r>
              <a:rPr lang="zh-TW" altLang="en-US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(1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仍保持專注力於駕駛上，並留意車前狀況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(2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也一同與好友們談起自己的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近況</a:t>
            </a:r>
            <a:endParaRPr lang="en-US" altLang="zh-TW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 marL="625475" indent="-625475"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(3)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為了環視好友們談天的過程，只得一邊注意車前狀況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，一邊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抽空轉頭關心聊天內容</a:t>
            </a:r>
            <a:endParaRPr lang="zh-TW" altLang="en-US" sz="23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 </a:t>
            </a:r>
            <a:r>
              <a:rPr lang="zh-TW" altLang="en-US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(1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提醒阿好嬸應保持最低限速行駛，並留意後方駕駛超車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(2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慫恿阿好嬸趕緊加快車速，向剛剛超車的駕駛還以顏色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(3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繼續聊天，讓阿好嬸自己處理就可以了</a:t>
            </a:r>
            <a:endParaRPr lang="zh-TW" altLang="en-US" sz="2300" dirty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428564" y="4000504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 </a:t>
            </a:r>
            <a:r>
              <a:rPr lang="zh-TW" altLang="en-US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(1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減低車速，慢慢欣賞雪山隧道的宏偉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(2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靠右停車，與車上一行人一同下車拍照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留念</a:t>
            </a:r>
            <a:endParaRPr lang="en-US" altLang="zh-TW" sz="23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(3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開亮車頭燈，並注意車前狀況及遵守速限行駛</a:t>
            </a:r>
            <a:endParaRPr lang="zh-TW" altLang="en-US" sz="23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4 </a:t>
            </a:r>
            <a:r>
              <a:rPr lang="zh-TW" altLang="en-US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(1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按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鳴喇叭警告其他用路人，自己即將右轉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 marL="625475" indent="-625475"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(2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在路口前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30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公尺即開啟右轉方向燈，並切換至外側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車道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，待到路口時再行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右轉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(3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到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路口時緊急加速右轉，以減少過彎的時間</a:t>
            </a:r>
            <a:endParaRPr lang="zh-TW" altLang="en-US" sz="2300" dirty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428564" y="3500438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799</Words>
  <Application>Microsoft Office PowerPoint</Application>
  <PresentationFormat>如螢幕大小 (4:3)</PresentationFormat>
  <Paragraphs>59</Paragraphs>
  <Slides>15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6" baseType="lpstr">
      <vt:lpstr>Office 佈景主題</vt:lpstr>
      <vt:lpstr>第十一單元 車速太慢又占道  身陷危險要知道</vt:lpstr>
      <vt:lpstr>學習重點</vt:lpstr>
      <vt:lpstr>情境案例</vt:lpstr>
      <vt:lpstr>問題討論</vt:lpstr>
      <vt:lpstr>問題討論</vt:lpstr>
      <vt:lpstr>如果可以再來一次</vt:lpstr>
      <vt:lpstr>如果可以再來一次(續)</vt:lpstr>
      <vt:lpstr>如果可以再來一次（選項）</vt:lpstr>
      <vt:lpstr>如果可以再來一次（選項）</vt:lpstr>
      <vt:lpstr>教學評估：本日教學重點回顧</vt:lpstr>
      <vt:lpstr>隧道內安全設施及號誌一覽</vt:lpstr>
      <vt:lpstr>隧道區域內應遵守車道管制號誌之指示行駛</vt:lpstr>
      <vt:lpstr>交岔路口轉彎注意事項</vt:lpstr>
      <vt:lpstr>正確使用安全帶的要點</vt:lpstr>
      <vt:lpstr>～謝謝聆聽～</vt:lpstr>
    </vt:vector>
  </TitlesOfParts>
  <Company>JC-TEAM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第五單元 倒數計時過馬路  每分每秒要關注</dc:title>
  <dc:creator>JCT-MEM</dc:creator>
  <cp:lastModifiedBy>JCT-MEM</cp:lastModifiedBy>
  <cp:revision>8</cp:revision>
  <dcterms:created xsi:type="dcterms:W3CDTF">2011-03-24T07:20:10Z</dcterms:created>
  <dcterms:modified xsi:type="dcterms:W3CDTF">2011-03-24T12:34:14Z</dcterms:modified>
</cp:coreProperties>
</file>