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0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/>
      <dgm:spPr/>
      <dgm:t>
        <a:bodyPr/>
        <a:lstStyle/>
        <a:p>
          <a:r>
            <a:rPr lang="en-US" altLang="en-US" sz="3600" dirty="0" smtClean="0">
              <a:ea typeface="書法家秀仿宋" pitchFamily="49" charset="-120"/>
            </a:rPr>
            <a:t>(</a:t>
          </a:r>
          <a:r>
            <a:rPr lang="zh-TW" altLang="en-US" sz="3600" dirty="0" smtClean="0">
              <a:ea typeface="書法家秀仿宋" pitchFamily="49" charset="-120"/>
            </a:rPr>
            <a:t>一</a:t>
          </a:r>
          <a:r>
            <a:rPr lang="en-US" altLang="en-US" sz="3600" dirty="0" smtClean="0">
              <a:ea typeface="書法家秀仿宋" pitchFamily="49" charset="-120"/>
            </a:rPr>
            <a:t>)WHY</a:t>
          </a:r>
          <a:r>
            <a:rPr lang="zh-TW" altLang="en-US" sz="3600" dirty="0" smtClean="0">
              <a:ea typeface="書法家秀仿宋" pitchFamily="49" charset="-120"/>
            </a:rPr>
            <a:t>：為什麼會發生事故？</a:t>
          </a:r>
          <a:endParaRPr lang="zh-TW" altLang="en-US" sz="3600" dirty="0">
            <a:ea typeface="書法家秀仿宋" pitchFamily="49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200" b="1" dirty="0" smtClean="0">
              <a:latin typeface="微軟正黑體" pitchFamily="34" charset="-120"/>
              <a:ea typeface="微軟正黑體" pitchFamily="34" charset="-120"/>
            </a:rPr>
            <a:t>這場車禍雙方肇事原因有哪些？</a:t>
          </a:r>
          <a:endParaRPr lang="zh-TW" altLang="en-US" sz="3200" b="1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8CEBC57C-D522-4C21-A341-F74F8B09D233}">
      <dgm:prSet custT="1"/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(1)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林老先生</a:t>
          </a:r>
        </a:p>
      </dgm:t>
    </dgm:pt>
    <dgm:pt modelId="{3B60C008-40F5-4585-80E4-010360EBB95D}" type="parTrans" cxnId="{BFA27616-9409-42D5-B5B2-ED079AF7CD3A}">
      <dgm:prSet/>
      <dgm:spPr/>
      <dgm:t>
        <a:bodyPr/>
        <a:lstStyle/>
        <a:p>
          <a:endParaRPr lang="zh-TW" altLang="en-US"/>
        </a:p>
      </dgm:t>
    </dgm:pt>
    <dgm:pt modelId="{C55927E6-4547-4E59-97DB-D64B080EB17E}" type="sibTrans" cxnId="{BFA27616-9409-42D5-B5B2-ED079AF7CD3A}">
      <dgm:prSet/>
      <dgm:spPr/>
      <dgm:t>
        <a:bodyPr/>
        <a:lstStyle/>
        <a:p>
          <a:endParaRPr lang="zh-TW" altLang="en-US"/>
        </a:p>
      </dgm:t>
    </dgm:pt>
    <dgm:pt modelId="{E2315B44-8DBF-4149-93CE-B3CB64604A83}">
      <dgm:prSet custT="1"/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(2)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機車騎士：張先生</a:t>
          </a:r>
        </a:p>
      </dgm:t>
    </dgm:pt>
    <dgm:pt modelId="{A252118B-5D1C-4BC2-9688-591D3D056792}" type="parTrans" cxnId="{5F829056-5198-4834-A83E-A9051F7A3F21}">
      <dgm:prSet/>
      <dgm:spPr/>
      <dgm:t>
        <a:bodyPr/>
        <a:lstStyle/>
        <a:p>
          <a:endParaRPr lang="zh-TW" altLang="en-US"/>
        </a:p>
      </dgm:t>
    </dgm:pt>
    <dgm:pt modelId="{9230B3C7-58C7-47C0-B8F7-320BEE56AFC5}" type="sibTrans" cxnId="{5F829056-5198-4834-A83E-A9051F7A3F21}">
      <dgm:prSet/>
      <dgm:spPr/>
      <dgm:t>
        <a:bodyPr/>
        <a:lstStyle/>
        <a:p>
          <a:endParaRPr lang="zh-TW" altLang="en-US"/>
        </a:p>
      </dgm:t>
    </dgm:pt>
    <dgm:pt modelId="{2A676CA6-4C19-4AC4-8D92-50F67CF2D0D1}">
      <dgm:prSet custT="1"/>
      <dgm:spPr/>
      <dgm:t>
        <a:bodyPr/>
        <a:lstStyle/>
        <a:p>
          <a:r>
            <a:rPr lang="zh-TW" altLang="en-US" sz="3200" b="1" dirty="0" smtClean="0">
              <a:latin typeface="微軟正黑體" pitchFamily="34" charset="-120"/>
              <a:ea typeface="微軟正黑體" pitchFamily="34" charset="-120"/>
            </a:rPr>
            <a:t>這場車禍中有沒有其他的肇事因素？是什麼？</a:t>
          </a:r>
        </a:p>
      </dgm:t>
    </dgm:pt>
    <dgm:pt modelId="{C977460E-3D7B-42BC-8771-40741EBFF31A}" type="parTrans" cxnId="{765F2ED3-38EC-4AEC-94D4-28649935112B}">
      <dgm:prSet/>
      <dgm:spPr/>
      <dgm:t>
        <a:bodyPr/>
        <a:lstStyle/>
        <a:p>
          <a:endParaRPr lang="zh-TW" altLang="en-US"/>
        </a:p>
      </dgm:t>
    </dgm:pt>
    <dgm:pt modelId="{71221AA5-EAD8-4087-999C-DD28D2C7A876}" type="sibTrans" cxnId="{765F2ED3-38EC-4AEC-94D4-28649935112B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64BD01B-7705-4F15-B2DE-5F5BF8AEF8AE}" type="presOf" srcId="{28D48EC6-4D02-4FE5-BC8E-D7F2B4EFE816}" destId="{9B9F1B21-A32C-413D-80BF-38046BB2FF2E}" srcOrd="0" destOrd="0" presId="urn:microsoft.com/office/officeart/2005/8/layout/vList2"/>
    <dgm:cxn modelId="{46ED62F3-C159-40C1-955E-DF96B7B19A58}" type="presOf" srcId="{2A676CA6-4C19-4AC4-8D92-50F67CF2D0D1}" destId="{75CB2590-6BA2-4A39-BE7F-959880BEA071}" srcOrd="0" destOrd="3" presId="urn:microsoft.com/office/officeart/2005/8/layout/vList2"/>
    <dgm:cxn modelId="{9791AB00-C1C1-4272-A2EF-62E8238E7424}" type="presOf" srcId="{8CEBC57C-D522-4C21-A341-F74F8B09D233}" destId="{75CB2590-6BA2-4A39-BE7F-959880BEA071}" srcOrd="0" destOrd="1" presId="urn:microsoft.com/office/officeart/2005/8/layout/vList2"/>
    <dgm:cxn modelId="{22D30874-4474-493D-A0BD-DB707E7DDF30}" type="presOf" srcId="{E2315B44-8DBF-4149-93CE-B3CB64604A83}" destId="{75CB2590-6BA2-4A39-BE7F-959880BEA071}" srcOrd="0" destOrd="2" presId="urn:microsoft.com/office/officeart/2005/8/layout/vList2"/>
    <dgm:cxn modelId="{5EFD2C52-1248-439B-B4BF-4175ED3BD882}" type="presOf" srcId="{2D8EE153-0E87-43C9-80AA-FA6E5AA5EA47}" destId="{5C70223A-364A-46B6-A6E3-54B2C4391F1C}" srcOrd="0" destOrd="0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4CF3EDF4-2AF0-401A-AEE3-829C652D33E2}" type="presOf" srcId="{5FB0F35E-D15B-445A-B934-CA3E47CBFD5A}" destId="{75CB2590-6BA2-4A39-BE7F-959880BEA071}" srcOrd="0" destOrd="0" presId="urn:microsoft.com/office/officeart/2005/8/layout/vList2"/>
    <dgm:cxn modelId="{765F2ED3-38EC-4AEC-94D4-28649935112B}" srcId="{28D48EC6-4D02-4FE5-BC8E-D7F2B4EFE816}" destId="{2A676CA6-4C19-4AC4-8D92-50F67CF2D0D1}" srcOrd="3" destOrd="0" parTransId="{C977460E-3D7B-42BC-8771-40741EBFF31A}" sibTransId="{71221AA5-EAD8-4087-999C-DD28D2C7A876}"/>
    <dgm:cxn modelId="{5F829056-5198-4834-A83E-A9051F7A3F21}" srcId="{28D48EC6-4D02-4FE5-BC8E-D7F2B4EFE816}" destId="{E2315B44-8DBF-4149-93CE-B3CB64604A83}" srcOrd="2" destOrd="0" parTransId="{A252118B-5D1C-4BC2-9688-591D3D056792}" sibTransId="{9230B3C7-58C7-47C0-B8F7-320BEE56AFC5}"/>
    <dgm:cxn modelId="{BFA27616-9409-42D5-B5B2-ED079AF7CD3A}" srcId="{28D48EC6-4D02-4FE5-BC8E-D7F2B4EFE816}" destId="{8CEBC57C-D522-4C21-A341-F74F8B09D233}" srcOrd="1" destOrd="0" parTransId="{3B60C008-40F5-4585-80E4-010360EBB95D}" sibTransId="{C55927E6-4547-4E59-97DB-D64B080EB17E}"/>
    <dgm:cxn modelId="{4CD23C0E-9214-453D-AB48-912AF11E9C26}" type="presParOf" srcId="{5C70223A-364A-46B6-A6E3-54B2C4391F1C}" destId="{9B9F1B21-A32C-413D-80BF-38046BB2FF2E}" srcOrd="0" destOrd="0" presId="urn:microsoft.com/office/officeart/2005/8/layout/vList2"/>
    <dgm:cxn modelId="{B34474CE-3075-4D20-9625-9A19C016CB27}" type="presParOf" srcId="{5C70223A-364A-46B6-A6E3-54B2C4391F1C}" destId="{75CB2590-6BA2-4A39-BE7F-959880BEA07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/>
      <dgm:spPr/>
      <dgm:t>
        <a:bodyPr/>
        <a:lstStyle/>
        <a:p>
          <a:r>
            <a:rPr lang="en-US" altLang="en-US" sz="3600" dirty="0" smtClean="0">
              <a:ea typeface="書法家秀仿宋" pitchFamily="49" charset="-120"/>
            </a:rPr>
            <a:t>(</a:t>
          </a:r>
          <a:r>
            <a:rPr lang="zh-TW" altLang="en-US" sz="3600" dirty="0" smtClean="0">
              <a:ea typeface="書法家秀仿宋" pitchFamily="49" charset="-120"/>
            </a:rPr>
            <a:t>二</a:t>
          </a:r>
          <a:r>
            <a:rPr lang="en-US" altLang="en-US" sz="3600" dirty="0" smtClean="0">
              <a:ea typeface="書法家秀仿宋" pitchFamily="49" charset="-120"/>
            </a:rPr>
            <a:t>)HOW</a:t>
          </a:r>
          <a:r>
            <a:rPr lang="zh-TW" altLang="en-US" sz="3600" dirty="0" smtClean="0">
              <a:ea typeface="書法家秀仿宋" pitchFamily="49" charset="-120"/>
            </a:rPr>
            <a:t>：如何預防？</a:t>
          </a:r>
          <a:endParaRPr lang="zh-TW" altLang="en-US" sz="3600" dirty="0">
            <a:ea typeface="書法家秀仿宋" pitchFamily="49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如果林老先生事前做什麼準備，就可以避免在昏暗的天色中被撞到？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7039B5AD-0940-46BE-866A-8144C0530978}">
      <dgm:prSet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林老先生如果走在什麼地方，就可能避免這場車禍？</a:t>
          </a:r>
        </a:p>
      </dgm:t>
    </dgm:pt>
    <dgm:pt modelId="{F6463B18-0AB9-4CD7-8DEF-41113D2928FC}" type="parTrans" cxnId="{DC004476-DB94-4D2C-9153-05F04D14273D}">
      <dgm:prSet/>
      <dgm:spPr/>
      <dgm:t>
        <a:bodyPr/>
        <a:lstStyle/>
        <a:p>
          <a:endParaRPr lang="zh-TW" altLang="en-US"/>
        </a:p>
      </dgm:t>
    </dgm:pt>
    <dgm:pt modelId="{60132204-60EE-408E-86A1-56FFC5393CA2}" type="sibTrans" cxnId="{DC004476-DB94-4D2C-9153-05F04D14273D}">
      <dgm:prSet/>
      <dgm:spPr/>
      <dgm:t>
        <a:bodyPr/>
        <a:lstStyle/>
        <a:p>
          <a:endParaRPr lang="zh-TW" altLang="en-US"/>
        </a:p>
      </dgm:t>
    </dgm:pt>
    <dgm:pt modelId="{53579CB0-BE8C-4F7A-B4CD-8D1016018473}">
      <dgm:prSet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騎士張先生應該注意什麼，就可能避免這場車禍？</a:t>
          </a:r>
        </a:p>
      </dgm:t>
    </dgm:pt>
    <dgm:pt modelId="{9ED8BAAF-5802-4C91-A3FC-F9F67C2DB558}" type="parTrans" cxnId="{2DF97476-720A-442B-AA7A-45D51C05DB38}">
      <dgm:prSet/>
      <dgm:spPr/>
      <dgm:t>
        <a:bodyPr/>
        <a:lstStyle/>
        <a:p>
          <a:endParaRPr lang="zh-TW" altLang="en-US"/>
        </a:p>
      </dgm:t>
    </dgm:pt>
    <dgm:pt modelId="{9B59360F-43D7-4D14-8AE8-CF1C4EB6C4E0}" type="sibTrans" cxnId="{2DF97476-720A-442B-AA7A-45D51C05DB38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1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E509C9C-9D72-4901-B9C9-5FE9257ED903}" type="presOf" srcId="{5FB0F35E-D15B-445A-B934-CA3E47CBFD5A}" destId="{75CB2590-6BA2-4A39-BE7F-959880BEA071}" srcOrd="0" destOrd="0" presId="urn:microsoft.com/office/officeart/2005/8/layout/vList2"/>
    <dgm:cxn modelId="{FB881499-28E9-42BD-8D69-060ABCD5704E}" type="presOf" srcId="{53579CB0-BE8C-4F7A-B4CD-8D1016018473}" destId="{75CB2590-6BA2-4A39-BE7F-959880BEA071}" srcOrd="0" destOrd="2" presId="urn:microsoft.com/office/officeart/2005/8/layout/vList2"/>
    <dgm:cxn modelId="{B9F622EC-5E03-4564-A142-9234D12C3CB3}" type="presOf" srcId="{2D8EE153-0E87-43C9-80AA-FA6E5AA5EA47}" destId="{5C70223A-364A-46B6-A6E3-54B2C4391F1C}" srcOrd="0" destOrd="0" presId="urn:microsoft.com/office/officeart/2005/8/layout/vList2"/>
    <dgm:cxn modelId="{1E60BEC5-0ED5-4E56-8A65-C86E90225733}" type="presOf" srcId="{7039B5AD-0940-46BE-866A-8144C0530978}" destId="{75CB2590-6BA2-4A39-BE7F-959880BEA071}" srcOrd="0" destOrd="1" presId="urn:microsoft.com/office/officeart/2005/8/layout/vList2"/>
    <dgm:cxn modelId="{DC004476-DB94-4D2C-9153-05F04D14273D}" srcId="{28D48EC6-4D02-4FE5-BC8E-D7F2B4EFE816}" destId="{7039B5AD-0940-46BE-866A-8144C0530978}" srcOrd="1" destOrd="0" parTransId="{F6463B18-0AB9-4CD7-8DEF-41113D2928FC}" sibTransId="{60132204-60EE-408E-86A1-56FFC5393CA2}"/>
    <dgm:cxn modelId="{FE8F8ABC-1F62-4859-A845-5DF8B31A5C0C}" type="presOf" srcId="{28D48EC6-4D02-4FE5-BC8E-D7F2B4EFE816}" destId="{9B9F1B21-A32C-413D-80BF-38046BB2FF2E}" srcOrd="0" destOrd="0" presId="urn:microsoft.com/office/officeart/2005/8/layout/vList2"/>
    <dgm:cxn modelId="{2DF97476-720A-442B-AA7A-45D51C05DB38}" srcId="{28D48EC6-4D02-4FE5-BC8E-D7F2B4EFE816}" destId="{53579CB0-BE8C-4F7A-B4CD-8D1016018473}" srcOrd="2" destOrd="0" parTransId="{9ED8BAAF-5802-4C91-A3FC-F9F67C2DB558}" sibTransId="{9B59360F-43D7-4D14-8AE8-CF1C4EB6C4E0}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AD52ED5A-AC21-47A2-8273-792158356318}" type="presParOf" srcId="{5C70223A-364A-46B6-A6E3-54B2C4391F1C}" destId="{9B9F1B21-A32C-413D-80BF-38046BB2FF2E}" srcOrd="0" destOrd="0" presId="urn:microsoft.com/office/officeart/2005/8/layout/vList2"/>
    <dgm:cxn modelId="{2745871B-D1FA-4493-872E-295E2E894729}" type="presParOf" srcId="{5C70223A-364A-46B6-A6E3-54B2C4391F1C}" destId="{75CB2590-6BA2-4A39-BE7F-959880BEA07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429734"/>
          <a:ext cx="8280920" cy="9014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ea typeface="書法家秀仿宋" pitchFamily="49" charset="-120"/>
            </a:rPr>
            <a:t>(</a:t>
          </a:r>
          <a:r>
            <a:rPr lang="zh-TW" altLang="en-US" sz="3600" kern="1200" dirty="0" smtClean="0">
              <a:ea typeface="書法家秀仿宋" pitchFamily="49" charset="-120"/>
            </a:rPr>
            <a:t>一</a:t>
          </a:r>
          <a:r>
            <a:rPr lang="en-US" altLang="en-US" sz="3600" kern="1200" dirty="0" smtClean="0">
              <a:ea typeface="書法家秀仿宋" pitchFamily="49" charset="-120"/>
            </a:rPr>
            <a:t>)WHY</a:t>
          </a:r>
          <a:r>
            <a:rPr lang="zh-TW" altLang="en-US" sz="3600" kern="1200" dirty="0" smtClean="0">
              <a:ea typeface="書法家秀仿宋" pitchFamily="49" charset="-120"/>
            </a:rPr>
            <a:t>：為什麼會發生事故？</a:t>
          </a:r>
          <a:endParaRPr lang="zh-TW" altLang="en-US" sz="3600" kern="1200" dirty="0">
            <a:ea typeface="書法家秀仿宋" pitchFamily="49" charset="-120"/>
          </a:endParaRPr>
        </a:p>
      </dsp:txBody>
      <dsp:txXfrm>
        <a:off x="0" y="429734"/>
        <a:ext cx="8280920" cy="901405"/>
      </dsp:txXfrm>
    </dsp:sp>
    <dsp:sp modelId="{75CB2590-6BA2-4A39-BE7F-959880BEA071}">
      <dsp:nvSpPr>
        <dsp:cNvPr id="0" name=""/>
        <dsp:cNvSpPr/>
      </dsp:nvSpPr>
      <dsp:spPr>
        <a:xfrm>
          <a:off x="0" y="1331140"/>
          <a:ext cx="8280920" cy="3700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0640" rIns="227584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200" b="1" kern="1200" dirty="0" smtClean="0">
              <a:latin typeface="微軟正黑體" pitchFamily="34" charset="-120"/>
              <a:ea typeface="微軟正黑體" pitchFamily="34" charset="-120"/>
            </a:rPr>
            <a:t>這場車禍雙方肇事原因有哪些？</a:t>
          </a:r>
          <a:endParaRPr lang="zh-TW" altLang="en-US" sz="3200" b="1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(1)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林老先生</a:t>
          </a:r>
          <a:endParaRPr lang="zh-TW" altLang="en-US" sz="3200" kern="1200" dirty="0" smtClean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(2)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機車騎士：張先生</a:t>
          </a:r>
          <a:endParaRPr lang="zh-TW" altLang="en-US" sz="3200" kern="1200" dirty="0" smtClean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200" b="1" kern="1200" dirty="0" smtClean="0">
              <a:latin typeface="微軟正黑體" pitchFamily="34" charset="-120"/>
              <a:ea typeface="微軟正黑體" pitchFamily="34" charset="-120"/>
            </a:rPr>
            <a:t>這場車禍中有沒有其他的肇事因素？是什麼？</a:t>
          </a:r>
          <a:endParaRPr lang="zh-TW" altLang="en-US" sz="3200" b="1" kern="1200" dirty="0" smtClean="0">
            <a:latin typeface="微軟正黑體" pitchFamily="34" charset="-120"/>
            <a:ea typeface="微軟正黑體" pitchFamily="34" charset="-120"/>
          </a:endParaRPr>
        </a:p>
      </dsp:txBody>
      <dsp:txXfrm>
        <a:off x="0" y="1331140"/>
        <a:ext cx="8280920" cy="37001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8690"/>
          <a:ext cx="8280920" cy="7488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ea typeface="書法家秀仿宋" pitchFamily="49" charset="-120"/>
            </a:rPr>
            <a:t>(</a:t>
          </a:r>
          <a:r>
            <a:rPr lang="zh-TW" altLang="en-US" sz="3600" kern="1200" dirty="0" smtClean="0">
              <a:ea typeface="書法家秀仿宋" pitchFamily="49" charset="-120"/>
            </a:rPr>
            <a:t>二</a:t>
          </a:r>
          <a:r>
            <a:rPr lang="en-US" altLang="en-US" sz="3600" kern="1200" dirty="0" smtClean="0">
              <a:ea typeface="書法家秀仿宋" pitchFamily="49" charset="-120"/>
            </a:rPr>
            <a:t>)HOW</a:t>
          </a:r>
          <a:r>
            <a:rPr lang="zh-TW" altLang="en-US" sz="3600" kern="1200" dirty="0" smtClean="0">
              <a:ea typeface="書法家秀仿宋" pitchFamily="49" charset="-120"/>
            </a:rPr>
            <a:t>：如何預防？</a:t>
          </a:r>
          <a:endParaRPr lang="zh-TW" altLang="en-US" sz="3600" kern="1200" dirty="0">
            <a:ea typeface="書法家秀仿宋" pitchFamily="49" charset="-120"/>
          </a:endParaRPr>
        </a:p>
      </dsp:txBody>
      <dsp:txXfrm>
        <a:off x="0" y="8690"/>
        <a:ext cx="8280920" cy="748859"/>
      </dsp:txXfrm>
    </dsp:sp>
    <dsp:sp modelId="{75CB2590-6BA2-4A39-BE7F-959880BEA071}">
      <dsp:nvSpPr>
        <dsp:cNvPr id="0" name=""/>
        <dsp:cNvSpPr/>
      </dsp:nvSpPr>
      <dsp:spPr>
        <a:xfrm>
          <a:off x="0" y="757549"/>
          <a:ext cx="8280920" cy="4694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如果林老先生事前做什麼準備，就可以避免在昏暗的天色中被撞到？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林老先生如果走在什麼地方，就可能避免這場車禍？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騎士張先生應該注意什麼，就可能避免這場車禍？</a:t>
          </a:r>
        </a:p>
      </dsp:txBody>
      <dsp:txXfrm>
        <a:off x="0" y="757549"/>
        <a:ext cx="8280920" cy="4694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D4442-7E5A-491C-97B9-25E8E3F8B762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488D8-FD4C-4DDE-BACD-F371EB533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ea typeface="文鼎古印體" pitchFamily="49" charset="-120"/>
              </a:rPr>
              <a:t>第四單元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駕照過期要換新    跨線迴轉不可以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54628" t="32324" b="15561"/>
          <a:stretch>
            <a:fillRect/>
          </a:stretch>
        </p:blipFill>
        <p:spPr bwMode="auto">
          <a:xfrm>
            <a:off x="0" y="1700808"/>
            <a:ext cx="9144000" cy="5157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高齡行人於清晨行走之小秘訣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在道路上行走，應行走人行道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無騎樓等人行道供行走時，行人宜面向來車方向靠邊行走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該慢就要慢，該停就要停，隨時注意前方或車前狀況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人的身體相當脆弱，不堪撞擊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～謝謝聆聽～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8"/>
          <a:stretch>
            <a:fillRect/>
          </a:stretch>
        </p:blipFill>
        <p:spPr bwMode="auto">
          <a:xfrm>
            <a:off x="-428661" y="2500306"/>
            <a:ext cx="103131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學習重點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認識清晨昏暗的天色對外出視線的影響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瞭解清晨外出時應穿戴的衣物與反光飾品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瞭解熟悉的地方所隱藏的危險性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56830" b="62297"/>
          <a:stretch>
            <a:fillRect/>
          </a:stretch>
        </p:blipFill>
        <p:spPr bwMode="auto">
          <a:xfrm>
            <a:off x="571472" y="1571612"/>
            <a:ext cx="8143932" cy="499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395536" y="1052736"/>
          <a:ext cx="828092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467544" y="1424384"/>
          <a:ext cx="828092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p"/>
            </a:pPr>
            <a:r>
              <a:rPr lang="en-US" altLang="zh-TW" dirty="0" smtClean="0">
                <a:latin typeface="方正楷體" pitchFamily="65" charset="-120"/>
                <a:ea typeface="方正楷體" pitchFamily="65" charset="-120"/>
              </a:rPr>
              <a:t>76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歲的林老先生習慣每日清晨於桃園縣楊梅鎮住家附近走路運動，某日清晨五時三十分，林老先生身穿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1 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，外出運動，並且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2</a:t>
            </a:r>
            <a:r>
              <a:rPr lang="en-US" altLang="zh-TW" dirty="0" smtClean="0">
                <a:latin typeface="方正楷體" pitchFamily="65" charset="-120"/>
                <a:ea typeface="方正楷體" pitchFamily="65" charset="-120"/>
              </a:rPr>
              <a:t> 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，就算是在自己熟悉的地方，林老先生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3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，而機車騎士張先生也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方正楷體" pitchFamily="65" charset="-120"/>
                <a:ea typeface="方正楷體" pitchFamily="65" charset="-120"/>
              </a:rPr>
              <a:t>4</a:t>
            </a:r>
            <a:r>
              <a:rPr lang="en-US" altLang="zh-TW" dirty="0" smtClean="0">
                <a:latin typeface="方正楷體" pitchFamily="65" charset="-120"/>
                <a:ea typeface="方正楷體" pitchFamily="65" charset="-120"/>
              </a:rPr>
              <a:t> </a:t>
            </a:r>
            <a:r>
              <a:rPr lang="zh-TW" altLang="en-US" dirty="0" smtClean="0">
                <a:latin typeface="方正楷體" pitchFamily="65" charset="-120"/>
                <a:ea typeface="方正楷體" pitchFamily="65" charset="-120"/>
              </a:rPr>
              <a:t>，於是林老先生快樂的做運動，張先生順利的到達公司去上班了。</a:t>
            </a:r>
            <a:endParaRPr lang="zh-TW" altLang="en-US" dirty="0">
              <a:latin typeface="方正楷體" pitchFamily="65" charset="-120"/>
              <a:ea typeface="方正楷體" pitchFamily="65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  (1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全身黑的衣物</a:t>
            </a:r>
          </a:p>
          <a:p>
            <a:pPr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2)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亮色鮮明的衣物，配戴反光飾品，還帶一隻手電筒</a:t>
            </a:r>
          </a:p>
          <a:p>
            <a:pPr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3)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灰暗的上衣、深藍色的褲子</a:t>
            </a:r>
          </a:p>
          <a:p>
            <a:pPr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  (1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走在人行道上</a:t>
            </a:r>
          </a:p>
          <a:p>
            <a:pPr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2)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隨心所欲走在想走的路上</a:t>
            </a:r>
          </a:p>
          <a:p>
            <a:pPr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3)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順著車道跟車子搶道</a:t>
            </a:r>
          </a:p>
          <a:p>
            <a:pPr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  (1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閉著眼睛，開心的唱著歌</a:t>
            </a:r>
          </a:p>
          <a:p>
            <a:pPr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2)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保持警覺性，隨時注意四周圍的來車</a:t>
            </a:r>
          </a:p>
          <a:p>
            <a:pPr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3)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抱持著「我天天都在走，一切都很熟」的心態</a:t>
            </a:r>
          </a:p>
          <a:p>
            <a:pPr>
              <a:buNone/>
            </a:pPr>
            <a:r>
              <a:rPr lang="en-US" altLang="zh-TW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4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  (1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開著車燈，放慢速度，隨時注意車前狀況</a:t>
            </a:r>
          </a:p>
          <a:p>
            <a:pPr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2)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加快速度，奔馳而過</a:t>
            </a:r>
          </a:p>
          <a:p>
            <a:pPr>
              <a:buNone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400" dirty="0">
                <a:latin typeface="微軟正黑體" pitchFamily="34" charset="-120"/>
                <a:ea typeface="微軟正黑體" pitchFamily="34" charset="-120"/>
              </a:rPr>
              <a:t>3)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忘情的唱著歌，忽略四周圍的情況</a:t>
            </a:r>
            <a:endParaRPr lang="zh-TW" altLang="en-US" sz="1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214282" y="2924944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>
            <a:off x="214282" y="4221088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>
            <a:off x="251520" y="5587652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472" y="178592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清晨出門對高齡者的視線有何影響？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472" y="285749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清晨外出應該怎樣穿著？</a:t>
            </a:r>
          </a:p>
        </p:txBody>
      </p:sp>
      <p:sp>
        <p:nvSpPr>
          <p:cNvPr id="6" name="圓角矩形 5"/>
          <p:cNvSpPr/>
          <p:nvPr/>
        </p:nvSpPr>
        <p:spPr>
          <a:xfrm>
            <a:off x="571472" y="392906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自己熟悉的地方為何會危險？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5" r="54389" b="12751"/>
          <a:stretch>
            <a:fillRect/>
          </a:stretch>
        </p:blipFill>
        <p:spPr bwMode="auto">
          <a:xfrm>
            <a:off x="6791036" y="4643446"/>
            <a:ext cx="2352963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sz="3600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清晨外出應著亮色、明顯的衣物或飾品</a:t>
            </a:r>
            <a:endParaRPr lang="zh-TW" altLang="en-US" sz="3600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7451" b="19871"/>
          <a:stretch>
            <a:fillRect/>
          </a:stretch>
        </p:blipFill>
        <p:spPr bwMode="auto">
          <a:xfrm>
            <a:off x="1142976" y="1714488"/>
            <a:ext cx="6858048" cy="4453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 3"/>
          <p:cNvSpPr/>
          <p:nvPr/>
        </p:nvSpPr>
        <p:spPr>
          <a:xfrm>
            <a:off x="3500430" y="62865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▲身穿亮色系衣物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485</Words>
  <Application>Microsoft Office PowerPoint</Application>
  <PresentationFormat>如螢幕大小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Office 佈景主題</vt:lpstr>
      <vt:lpstr>第四單元 駕照過期要換新    跨線迴轉不可以</vt:lpstr>
      <vt:lpstr>學習重點</vt:lpstr>
      <vt:lpstr>情境案例</vt:lpstr>
      <vt:lpstr>問題討論</vt:lpstr>
      <vt:lpstr>問題討論</vt:lpstr>
      <vt:lpstr>如果可以再來一次</vt:lpstr>
      <vt:lpstr>如果可以再來一次（選項）</vt:lpstr>
      <vt:lpstr>教學評估：本日教學重點回顧</vt:lpstr>
      <vt:lpstr>清晨外出應著亮色、明顯的衣物或飾品</vt:lpstr>
      <vt:lpstr>高齡行人於清晨行走之小秘訣</vt:lpstr>
      <vt:lpstr>～謝謝聆聽～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第四單元 駕照過期要換新    跨線迴轉不可以</dc:title>
  <dc:creator>Sony</dc:creator>
  <cp:lastModifiedBy>JCT-MEM</cp:lastModifiedBy>
  <cp:revision>7</cp:revision>
  <dcterms:created xsi:type="dcterms:W3CDTF">2011-03-21T10:13:42Z</dcterms:created>
  <dcterms:modified xsi:type="dcterms:W3CDTF">2011-03-24T12:57:41Z</dcterms:modified>
</cp:coreProperties>
</file>