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74" r:id="rId6"/>
    <p:sldId id="262" r:id="rId7"/>
    <p:sldId id="276" r:id="rId8"/>
    <p:sldId id="263" r:id="rId9"/>
    <p:sldId id="264" r:id="rId10"/>
    <p:sldId id="265" r:id="rId11"/>
    <p:sldId id="27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阿坤伯應該為這場車禍負起什麼責任？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3642F776-8CD0-4B28-B872-4FCC7C50141E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轎車司機為什麼會撞上阿坤伯？</a:t>
          </a:r>
        </a:p>
      </dgm:t>
    </dgm:pt>
    <dgm:pt modelId="{F3A1ADE7-4545-4215-9EEA-0BC1CE3CBA8A}" type="parTrans" cxnId="{464CBF56-7349-4F9C-B8AC-40ADB78346A2}">
      <dgm:prSet/>
      <dgm:spPr/>
      <dgm:t>
        <a:bodyPr/>
        <a:lstStyle/>
        <a:p>
          <a:endParaRPr lang="zh-TW" altLang="en-US"/>
        </a:p>
      </dgm:t>
    </dgm:pt>
    <dgm:pt modelId="{B7CC70AC-33A6-4CB9-9774-448382170AD0}" type="sibTrans" cxnId="{464CBF56-7349-4F9C-B8AC-40ADB78346A2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64CBF56-7349-4F9C-B8AC-40ADB78346A2}" srcId="{28D48EC6-4D02-4FE5-BC8E-D7F2B4EFE816}" destId="{3642F776-8CD0-4B28-B872-4FCC7C50141E}" srcOrd="1" destOrd="0" parTransId="{F3A1ADE7-4545-4215-9EEA-0BC1CE3CBA8A}" sibTransId="{B7CC70AC-33A6-4CB9-9774-448382170AD0}"/>
    <dgm:cxn modelId="{75BAB5FA-5282-4991-AC76-5CE574958B32}" type="presOf" srcId="{5FB0F35E-D15B-445A-B934-CA3E47CBFD5A}" destId="{75CB2590-6BA2-4A39-BE7F-959880BEA071}" srcOrd="0" destOrd="0" presId="urn:microsoft.com/office/officeart/2005/8/layout/vList2"/>
    <dgm:cxn modelId="{0FF8279F-CA4B-4BD1-8024-D1E7CCB17911}" type="presOf" srcId="{3642F776-8CD0-4B28-B872-4FCC7C50141E}" destId="{75CB2590-6BA2-4A39-BE7F-959880BEA071}" srcOrd="0" destOrd="1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31CEBCBC-C535-4140-85A9-C9D65A533020}" type="presOf" srcId="{2D8EE153-0E87-43C9-80AA-FA6E5AA5EA47}" destId="{5C70223A-364A-46B6-A6E3-54B2C4391F1C}" srcOrd="0" destOrd="0" presId="urn:microsoft.com/office/officeart/2005/8/layout/vList2"/>
    <dgm:cxn modelId="{E0677C0B-DDDB-467F-B05B-02BF5CAE52A6}" type="presOf" srcId="{28D48EC6-4D02-4FE5-BC8E-D7F2B4EFE816}" destId="{9B9F1B21-A32C-413D-80BF-38046BB2FF2E}" srcOrd="0" destOrd="0" presId="urn:microsoft.com/office/officeart/2005/8/layout/vList2"/>
    <dgm:cxn modelId="{87ED37D6-BE0B-4085-BE6B-8A5B7FB5DAE7}" type="presParOf" srcId="{5C70223A-364A-46B6-A6E3-54B2C4391F1C}" destId="{9B9F1B21-A32C-413D-80BF-38046BB2FF2E}" srcOrd="0" destOrd="0" presId="urn:microsoft.com/office/officeart/2005/8/layout/vList2"/>
    <dgm:cxn modelId="{D126C350-4AB7-45CA-A25E-9D76915AF38E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如果阿坤伯事前做什麼準備，就可以引起駕駛者的注意？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AB87454F-753F-4A78-B3CB-2F0359333B2C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阿坤伯應該走在什麼地方就能避免這場車禍？</a:t>
          </a:r>
        </a:p>
      </dgm:t>
    </dgm:pt>
    <dgm:pt modelId="{C1484C14-AFDD-42E3-A1F1-7EF4CEE2EDFE}" type="parTrans" cxnId="{5C425880-CA22-489E-A06F-D56E48477256}">
      <dgm:prSet/>
      <dgm:spPr/>
      <dgm:t>
        <a:bodyPr/>
        <a:lstStyle/>
        <a:p>
          <a:endParaRPr lang="zh-TW" altLang="en-US"/>
        </a:p>
      </dgm:t>
    </dgm:pt>
    <dgm:pt modelId="{86311038-CFB4-48E2-9848-342FF03B33EE}" type="sibTrans" cxnId="{5C425880-CA22-489E-A06F-D56E48477256}">
      <dgm:prSet/>
      <dgm:spPr/>
      <dgm:t>
        <a:bodyPr/>
        <a:lstStyle/>
        <a:p>
          <a:endParaRPr lang="zh-TW" altLang="en-US"/>
        </a:p>
      </dgm:t>
    </dgm:pt>
    <dgm:pt modelId="{823791C4-4A9F-4B47-9DB0-354B254F0D08}">
      <dgm:prSet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轎車司機應該注意什麼就能避免這場車禍？</a:t>
          </a:r>
        </a:p>
      </dgm:t>
    </dgm:pt>
    <dgm:pt modelId="{52CE61A5-8B4D-4451-9685-A53743160732}" type="parTrans" cxnId="{A5C0D7D7-6AD0-4037-B608-0D5B9FAE9D48}">
      <dgm:prSet/>
      <dgm:spPr/>
      <dgm:t>
        <a:bodyPr/>
        <a:lstStyle/>
        <a:p>
          <a:endParaRPr lang="zh-TW" altLang="en-US"/>
        </a:p>
      </dgm:t>
    </dgm:pt>
    <dgm:pt modelId="{4720B2AB-EE2A-496A-BF31-C1A231D17C84}" type="sibTrans" cxnId="{A5C0D7D7-6AD0-4037-B608-0D5B9FAE9D48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0EA0706-A863-46AE-AC15-BB8913AD7BDA}" type="presOf" srcId="{2D8EE153-0E87-43C9-80AA-FA6E5AA5EA47}" destId="{5C70223A-364A-46B6-A6E3-54B2C4391F1C}" srcOrd="0" destOrd="0" presId="urn:microsoft.com/office/officeart/2005/8/layout/vList2"/>
    <dgm:cxn modelId="{4CFE9BD6-E799-4DD8-9FD4-B0825810CBD0}" type="presOf" srcId="{28D48EC6-4D02-4FE5-BC8E-D7F2B4EFE816}" destId="{9B9F1B21-A32C-413D-80BF-38046BB2FF2E}" srcOrd="0" destOrd="0" presId="urn:microsoft.com/office/officeart/2005/8/layout/vList2"/>
    <dgm:cxn modelId="{A5C0D7D7-6AD0-4037-B608-0D5B9FAE9D48}" srcId="{28D48EC6-4D02-4FE5-BC8E-D7F2B4EFE816}" destId="{823791C4-4A9F-4B47-9DB0-354B254F0D08}" srcOrd="2" destOrd="0" parTransId="{52CE61A5-8B4D-4451-9685-A53743160732}" sibTransId="{4720B2AB-EE2A-496A-BF31-C1A231D17C84}"/>
    <dgm:cxn modelId="{9A045AA6-7D25-4433-8F04-D945791B1496}" type="presOf" srcId="{823791C4-4A9F-4B47-9DB0-354B254F0D08}" destId="{75CB2590-6BA2-4A39-BE7F-959880BEA071}" srcOrd="0" destOrd="2" presId="urn:microsoft.com/office/officeart/2005/8/layout/vList2"/>
    <dgm:cxn modelId="{5E8D7946-B807-4E42-A98C-6D659041A070}" type="presOf" srcId="{AB87454F-753F-4A78-B3CB-2F0359333B2C}" destId="{75CB2590-6BA2-4A39-BE7F-959880BEA071}" srcOrd="0" destOrd="1" presId="urn:microsoft.com/office/officeart/2005/8/layout/vList2"/>
    <dgm:cxn modelId="{5C34589B-11EA-4899-B138-B3B3B19CF60D}" type="presOf" srcId="{5FB0F35E-D15B-445A-B934-CA3E47CBFD5A}" destId="{75CB2590-6BA2-4A39-BE7F-959880BEA071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5C425880-CA22-489E-A06F-D56E48477256}" srcId="{28D48EC6-4D02-4FE5-BC8E-D7F2B4EFE816}" destId="{AB87454F-753F-4A78-B3CB-2F0359333B2C}" srcOrd="1" destOrd="0" parTransId="{C1484C14-AFDD-42E3-A1F1-7EF4CEE2EDFE}" sibTransId="{86311038-CFB4-48E2-9848-342FF03B33EE}"/>
    <dgm:cxn modelId="{0055561A-BA85-4BA4-9B0F-47882CDA3420}" type="presParOf" srcId="{5C70223A-364A-46B6-A6E3-54B2C4391F1C}" destId="{9B9F1B21-A32C-413D-80BF-38046BB2FF2E}" srcOrd="0" destOrd="0" presId="urn:microsoft.com/office/officeart/2005/8/layout/vList2"/>
    <dgm:cxn modelId="{F3CE46FD-5EBF-4D2C-819E-D1EB646E2D8C}" type="presParOf" srcId="{5C70223A-364A-46B6-A6E3-54B2C4391F1C}" destId="{75CB2590-6BA2-4A39-BE7F-959880BEA071}" srcOrd="1" destOrd="0" presId="urn:microsoft.com/office/officeart/2005/8/layout/vList2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143983"/>
          <a:ext cx="8280920" cy="88753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43983"/>
        <a:ext cx="8280920" cy="887537"/>
      </dsp:txXfrm>
    </dsp:sp>
    <dsp:sp modelId="{75CB2590-6BA2-4A39-BE7F-959880BEA071}">
      <dsp:nvSpPr>
        <dsp:cNvPr id="0" name=""/>
        <dsp:cNvSpPr/>
      </dsp:nvSpPr>
      <dsp:spPr>
        <a:xfrm>
          <a:off x="0" y="1031520"/>
          <a:ext cx="828092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發生這場事故的原因有哪些？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031520"/>
        <a:ext cx="8280920" cy="1059840"/>
      </dsp:txXfrm>
    </dsp:sp>
    <dsp:sp modelId="{506D0E29-A422-45B4-9CC6-214AAF6ED4DB}">
      <dsp:nvSpPr>
        <dsp:cNvPr id="0" name=""/>
        <dsp:cNvSpPr/>
      </dsp:nvSpPr>
      <dsp:spPr>
        <a:xfrm>
          <a:off x="0" y="2091360"/>
          <a:ext cx="8280920" cy="119808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091360"/>
        <a:ext cx="8280920" cy="1198080"/>
      </dsp:txXfrm>
    </dsp:sp>
    <dsp:sp modelId="{ED10DCF9-7777-4100-8ADA-A0BCB5FF4FA6}">
      <dsp:nvSpPr>
        <dsp:cNvPr id="0" name=""/>
        <dsp:cNvSpPr/>
      </dsp:nvSpPr>
      <dsp:spPr>
        <a:xfrm>
          <a:off x="0" y="3289440"/>
          <a:ext cx="8280920" cy="152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如果阿金伯做什麼事，就可能避免這場車禍的發生？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289440"/>
        <a:ext cx="8280920" cy="152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E0ADD8-C79E-49B8-9E16-6AC2B3633262}">
      <dsp:nvSpPr>
        <dsp:cNvPr id="0" name=""/>
        <dsp:cNvSpPr/>
      </dsp:nvSpPr>
      <dsp:spPr>
        <a:xfrm>
          <a:off x="3177937" y="52877"/>
          <a:ext cx="2076628" cy="7233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看錯服藥指示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77937" y="52877"/>
        <a:ext cx="2076628" cy="723383"/>
      </dsp:txXfrm>
    </dsp:sp>
    <dsp:sp modelId="{EC461B20-64B7-4E37-BDB3-C65A88FA0F1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032079" y="295824"/>
              </a:moveTo>
              <a:arcTo wR="1988528" hR="1988528" stAng="18099229" swAng="10456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040-1529-4501-9181-61105FA19C79}">
      <dsp:nvSpPr>
        <dsp:cNvPr id="0" name=""/>
        <dsp:cNvSpPr/>
      </dsp:nvSpPr>
      <dsp:spPr>
        <a:xfrm>
          <a:off x="4978173" y="1105301"/>
          <a:ext cx="1920388" cy="6070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忘記服藥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978173" y="1105301"/>
        <a:ext cx="1920388" cy="607064"/>
      </dsp:txXfrm>
    </dsp:sp>
    <dsp:sp modelId="{53C43AA2-083F-4E9B-BB9A-F2A11C762C8A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857651" y="1309834"/>
              </a:moveTo>
              <a:arcTo wR="1988528" hR="1988528" stAng="20402617" swAng="221265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2772A-7443-40EC-A157-7E344403BFA4}">
      <dsp:nvSpPr>
        <dsp:cNvPr id="0" name=""/>
        <dsp:cNvSpPr/>
      </dsp:nvSpPr>
      <dsp:spPr>
        <a:xfrm>
          <a:off x="4708920" y="2994126"/>
          <a:ext cx="2458893" cy="8064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服用錯誤的劑量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8920" y="2994126"/>
        <a:ext cx="2458893" cy="806471"/>
      </dsp:txXfrm>
    </dsp:sp>
    <dsp:sp modelId="{2048E8F4-81A9-49ED-BE33-C82BC28136D8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398868" y="3390380"/>
              </a:moveTo>
              <a:arcTo wR="1988528" hR="1988528" stAng="2689623" swAng="10420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AD7E5-3284-40BF-BCAE-B66F5BECD30C}">
      <dsp:nvSpPr>
        <dsp:cNvPr id="0" name=""/>
        <dsp:cNvSpPr/>
      </dsp:nvSpPr>
      <dsp:spPr>
        <a:xfrm>
          <a:off x="3294097" y="4011594"/>
          <a:ext cx="1844306" cy="76006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itchFamily="34" charset="-120"/>
              <a:ea typeface="微軟正黑體" pitchFamily="34" charset="-120"/>
            </a:rPr>
            <a:t>錯誤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的服藥間隔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94097" y="4011594"/>
        <a:ext cx="1844306" cy="760063"/>
      </dsp:txXfrm>
    </dsp:sp>
    <dsp:sp modelId="{471783FE-C76B-4044-BB6B-5B8DAEC28C43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1062070" y="3748051"/>
              </a:moveTo>
              <a:arcTo wR="1988528" hR="1988528" stAng="7066115" swAng="82586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EC261-9EE7-4A7D-9EFC-44DF0443062D}">
      <dsp:nvSpPr>
        <dsp:cNvPr id="0" name=""/>
        <dsp:cNvSpPr/>
      </dsp:nvSpPr>
      <dsp:spPr>
        <a:xfrm>
          <a:off x="1257121" y="2906292"/>
          <a:ext cx="2474027" cy="98213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自行額外加服藥劑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257121" y="2906292"/>
        <a:ext cx="2474027" cy="982139"/>
      </dsp:txXfrm>
    </dsp:sp>
    <dsp:sp modelId="{AE7AB16A-1540-4728-BF2E-B25E44254E3E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2151" y="2481802"/>
              </a:moveTo>
              <a:arcTo wR="1988528" hR="1988528" stAng="9938236" swAng="175634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23405-7CFB-44C0-BFF7-05FC436679D8}">
      <dsp:nvSpPr>
        <dsp:cNvPr id="0" name=""/>
        <dsp:cNvSpPr/>
      </dsp:nvSpPr>
      <dsp:spPr>
        <a:xfrm>
          <a:off x="1374592" y="936104"/>
          <a:ext cx="2239084" cy="9454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將自己的藥品推薦給親朋好友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74592" y="936104"/>
        <a:ext cx="2239084" cy="945458"/>
      </dsp:txXfrm>
    </dsp:sp>
    <dsp:sp modelId="{04417C2D-B3F1-4445-9AC1-B1F0C6EFDC8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48888" y="518967"/>
              </a:moveTo>
              <a:arcTo wR="1988528" hR="1988528" stAng="13658876" swAng="6459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第六單元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穿越馬路不貪近   直線穿越非捷徑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54311" t="33734" b="16656"/>
          <a:stretch>
            <a:fillRect/>
          </a:stretch>
        </p:blipFill>
        <p:spPr bwMode="auto">
          <a:xfrm>
            <a:off x="714348" y="1714488"/>
            <a:ext cx="7858180" cy="47902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行人優先選擇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02825"/>
            <a:ext cx="4357718" cy="316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2071670" y="507207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▲人行道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8802"/>
            <a:ext cx="42237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5643570" y="5072074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▲行人穿越道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枕木紋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行人優先選擇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71670" y="5072074"/>
            <a:ext cx="1337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▲人行天橋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3570" y="5072074"/>
            <a:ext cx="1625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▲人行地下道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1"/>
            <a:ext cx="4143404" cy="301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00240"/>
            <a:ext cx="4000528" cy="291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行人安全守則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要有警覺心，假如老年人需要眼鏡或助聽器，在出門前必須提醒老年人要戴在身上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穿著亮色及有反光的衣服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在安全路口通過道路，不要希望在不適合過馬路的地方穿越時， 車子會讓你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不要從靜止不動的車子前面或後面穿越，因為駕駛人可能沒有看到你走過來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行人安全守則</a:t>
            </a:r>
            <a:r>
              <a:rPr lang="en-US" altLang="zh-TW" dirty="0" smtClean="0">
                <a:latin typeface="華康中特圓體" pitchFamily="49" charset="-120"/>
                <a:ea typeface="華康中特圓體" pitchFamily="49" charset="-120"/>
              </a:rPr>
              <a:t>(</a:t>
            </a: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續</a:t>
            </a:r>
            <a:r>
              <a:rPr lang="en-US" altLang="zh-TW" dirty="0" smtClean="0">
                <a:latin typeface="華康中特圓體" pitchFamily="49" charset="-120"/>
                <a:ea typeface="華康中特圓體" pitchFamily="49" charset="-120"/>
              </a:rPr>
              <a:t>)</a:t>
            </a:r>
            <a:endParaRPr lang="zh-TW" altLang="en-US" dirty="0" smtClean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13" name="內容版面配置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盡量在車少的時候出門，避免在交通顛峰時刻外出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預留充足的時間，不要跟沒耐性的駕駛人搶道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定期做健康檢查，特別是視力跟聽力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當你需要別人協助過馬路時，千萬不要推辭他人對你的幫助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認識行人專用的路權設施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瞭解如何利用行人專用路權設施安全穿越道路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56830" b="62297"/>
          <a:stretch>
            <a:fillRect/>
          </a:stretch>
        </p:blipFill>
        <p:spPr bwMode="auto">
          <a:xfrm>
            <a:off x="507551" y="1500174"/>
            <a:ext cx="815897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630016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28596" y="1058644"/>
          <a:ext cx="8280920" cy="5513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清晨不到六點，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74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歲的阿坤伯如常地要到附近的河濱公園運動，阿坤伯看到今天的天色較為昏暗，所以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，等到阿坤伯一切都準備好以後，阿坤伯就出門做運動了。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(</a:t>
            </a:r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續</a:t>
            </a:r>
            <a:r>
              <a:rPr lang="en-US" altLang="zh-TW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)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阿坤伯走在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，因為身上的衣服顯眼且有反光，因此在今天有濃霧的天色之下，遠方來的一輛轎車看見阿坤伯，因而減速下來，當阿坤伯要左轉進入公園時，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，而阿坤伯也很順利的到公園做運動，開始新的一天。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）阿坤伯還是穿他喜歡的深藍色衣服出門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）阿坤嫂要阿坤伯穿黃色反光的外套出門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）阿坤伯什麼都沒有準備就出門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）車輛行駛的車道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）馬路中央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）行人穿越道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）隨心所欲的過馬路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）利用行人穿越道通過路口並舉起禮讓行人的手勢</a:t>
            </a:r>
          </a:p>
          <a:p>
            <a:pPr>
              <a:buNone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    （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）直接穿越快車道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14282" y="292893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14282" y="421481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有哪些是行人可以優先選擇的道路？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行人走在路上有哪些注意安全事項？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5471592" y="3401615"/>
            <a:ext cx="3672408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537</Words>
  <Application>Microsoft Office PowerPoint</Application>
  <PresentationFormat>如螢幕大小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Office 佈景主題</vt:lpstr>
      <vt:lpstr>第六單元 穿越馬路不貪近   直線穿越非捷徑</vt:lpstr>
      <vt:lpstr>學習重點</vt:lpstr>
      <vt:lpstr>情境案例</vt:lpstr>
      <vt:lpstr>問題討論</vt:lpstr>
      <vt:lpstr>問題討論</vt:lpstr>
      <vt:lpstr>如果可以再來一次</vt:lpstr>
      <vt:lpstr>如果可以再來一次(續)</vt:lpstr>
      <vt:lpstr>如果可以再來一次（選項）</vt:lpstr>
      <vt:lpstr>教學評估：本日教學重點回顧</vt:lpstr>
      <vt:lpstr>行人優先選擇</vt:lpstr>
      <vt:lpstr>行人優先選擇</vt:lpstr>
      <vt:lpstr>行人安全守則</vt:lpstr>
      <vt:lpstr>行人安全守則(續)</vt:lpstr>
      <vt:lpstr>～謝謝聆聽～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第三單元 身心轉變要知道  用藥安全要明瞭</dc:title>
  <dc:creator>Sony</dc:creator>
  <cp:lastModifiedBy>JCT-MEM</cp:lastModifiedBy>
  <cp:revision>19</cp:revision>
  <dcterms:created xsi:type="dcterms:W3CDTF">2011-03-21T08:37:29Z</dcterms:created>
  <dcterms:modified xsi:type="dcterms:W3CDTF">2011-03-24T12:58:11Z</dcterms:modified>
</cp:coreProperties>
</file>