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71" r:id="rId12"/>
    <p:sldId id="272" r:id="rId13"/>
    <p:sldId id="273" r:id="rId14"/>
    <p:sldId id="270" r:id="rId1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/>
      <dgm:spPr/>
      <dgm:t>
        <a:bodyPr/>
        <a:lstStyle/>
        <a:p>
          <a:r>
            <a:rPr lang="en-US" altLang="en-US" sz="36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一</a:t>
          </a:r>
          <a:r>
            <a:rPr lang="en-US" altLang="en-US" sz="3600" dirty="0" smtClean="0">
              <a:latin typeface="微軟正黑體" pitchFamily="34" charset="-120"/>
              <a:ea typeface="微軟正黑體" pitchFamily="34" charset="-120"/>
            </a:rPr>
            <a:t>)WHY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：為什麼會發生事故？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en-US" altLang="en-US" sz="3200" b="0" smtClean="0">
              <a:latin typeface="微軟正黑體" pitchFamily="34" charset="-120"/>
              <a:ea typeface="微軟正黑體" pitchFamily="34" charset="-120"/>
            </a:rPr>
            <a:t>1.</a:t>
          </a:r>
          <a:r>
            <a:rPr lang="zh-TW" altLang="en-US" sz="3200" b="0" smtClean="0">
              <a:latin typeface="微軟正黑體" pitchFamily="34" charset="-120"/>
              <a:ea typeface="微軟正黑體" pitchFamily="34" charset="-120"/>
            </a:rPr>
            <a:t>在公車上，為什麼阿罔嬸會跌倒？</a:t>
          </a:r>
          <a:endParaRPr lang="zh-TW" altLang="en-US" sz="3200" b="0" dirty="0">
            <a:latin typeface="微軟正黑體" pitchFamily="34" charset="-120"/>
            <a:ea typeface="微軟正黑體" pitchFamily="34" charset="-120"/>
          </a:endParaRP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EE9D8D0C-96CD-4EAE-B99D-83ED42940D39}">
      <dgm:prSet custT="1"/>
      <dgm:spPr/>
      <dgm:t>
        <a:bodyPr/>
        <a:lstStyle/>
        <a:p>
          <a:r>
            <a:rPr lang="en-US" altLang="en-US" sz="3200" b="0" dirty="0" smtClean="0">
              <a:latin typeface="微軟正黑體" pitchFamily="34" charset="-120"/>
              <a:ea typeface="微軟正黑體" pitchFamily="34" charset="-120"/>
            </a:rPr>
            <a:t>2.</a:t>
          </a:r>
          <a:r>
            <a:rPr lang="zh-TW" altLang="en-US" sz="3200" b="0" dirty="0" smtClean="0">
              <a:latin typeface="微軟正黑體" pitchFamily="34" charset="-120"/>
              <a:ea typeface="微軟正黑體" pitchFamily="34" charset="-120"/>
            </a:rPr>
            <a:t>這場事故中，公車司機須負什麼責任？</a:t>
          </a:r>
        </a:p>
      </dgm:t>
    </dgm:pt>
    <dgm:pt modelId="{E46DA480-7A64-4F3B-BE21-9F2D063E0D67}" type="parTrans" cxnId="{C66D37D3-0612-4EDD-BE73-F15A7D11B410}">
      <dgm:prSet/>
      <dgm:spPr/>
      <dgm:t>
        <a:bodyPr/>
        <a:lstStyle/>
        <a:p>
          <a:endParaRPr lang="zh-TW" altLang="en-US"/>
        </a:p>
      </dgm:t>
    </dgm:pt>
    <dgm:pt modelId="{EB8B0DEF-6E79-4191-A867-5A28CDB9AEEA}" type="sibTrans" cxnId="{C66D37D3-0612-4EDD-BE73-F15A7D11B410}">
      <dgm:prSet/>
      <dgm:spPr/>
      <dgm:t>
        <a:bodyPr/>
        <a:lstStyle/>
        <a:p>
          <a:endParaRPr lang="zh-TW" altLang="en-US"/>
        </a:p>
      </dgm:t>
    </dgm:pt>
    <dgm:pt modelId="{367B33AC-6E1D-4D73-8109-8EB2D33C1C2D}">
      <dgm:prSet custT="1"/>
      <dgm:spPr/>
      <dgm:t>
        <a:bodyPr/>
        <a:lstStyle/>
        <a:p>
          <a:r>
            <a:rPr lang="en-US" altLang="en-US" sz="3200" b="0" dirty="0" smtClean="0">
              <a:latin typeface="微軟正黑體" pitchFamily="34" charset="-120"/>
              <a:ea typeface="微軟正黑體" pitchFamily="34" charset="-120"/>
            </a:rPr>
            <a:t>3.</a:t>
          </a:r>
          <a:r>
            <a:rPr lang="zh-TW" altLang="en-US" sz="3200" b="0" dirty="0" smtClean="0">
              <a:latin typeface="微軟正黑體" pitchFamily="34" charset="-120"/>
              <a:ea typeface="微軟正黑體" pitchFamily="34" charset="-120"/>
            </a:rPr>
            <a:t>這場事故中，阿罔嬸忽略了什麼？</a:t>
          </a:r>
        </a:p>
      </dgm:t>
    </dgm:pt>
    <dgm:pt modelId="{36FC72B8-751C-4F71-97C0-32D5F348C2CF}" type="parTrans" cxnId="{A78771A1-195F-46FD-9DF7-D4AD10E1823F}">
      <dgm:prSet/>
      <dgm:spPr/>
      <dgm:t>
        <a:bodyPr/>
        <a:lstStyle/>
        <a:p>
          <a:endParaRPr lang="zh-TW" altLang="en-US"/>
        </a:p>
      </dgm:t>
    </dgm:pt>
    <dgm:pt modelId="{509161AD-2561-46BB-9CA1-1192CCA0903A}" type="sibTrans" cxnId="{A78771A1-195F-46FD-9DF7-D4AD10E1823F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1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0A9D772-A430-4DF8-B423-EA180E62F8A3}" type="presOf" srcId="{367B33AC-6E1D-4D73-8109-8EB2D33C1C2D}" destId="{75CB2590-6BA2-4A39-BE7F-959880BEA071}" srcOrd="0" destOrd="2" presId="urn:microsoft.com/office/officeart/2005/8/layout/vList2"/>
    <dgm:cxn modelId="{A3F0B226-21B0-487E-8D4F-FA3E4AE2648B}" type="presOf" srcId="{EE9D8D0C-96CD-4EAE-B99D-83ED42940D39}" destId="{75CB2590-6BA2-4A39-BE7F-959880BEA071}" srcOrd="0" destOrd="1" presId="urn:microsoft.com/office/officeart/2005/8/layout/vList2"/>
    <dgm:cxn modelId="{764BD01B-7705-4F15-B2DE-5F5BF8AEF8AE}" type="presOf" srcId="{28D48EC6-4D02-4FE5-BC8E-D7F2B4EFE816}" destId="{9B9F1B21-A32C-413D-80BF-38046BB2FF2E}" srcOrd="0" destOrd="0" presId="urn:microsoft.com/office/officeart/2005/8/layout/vList2"/>
    <dgm:cxn modelId="{C66D37D3-0612-4EDD-BE73-F15A7D11B410}" srcId="{28D48EC6-4D02-4FE5-BC8E-D7F2B4EFE816}" destId="{EE9D8D0C-96CD-4EAE-B99D-83ED42940D39}" srcOrd="1" destOrd="0" parTransId="{E46DA480-7A64-4F3B-BE21-9F2D063E0D67}" sibTransId="{EB8B0DEF-6E79-4191-A867-5A28CDB9AEEA}"/>
    <dgm:cxn modelId="{A78771A1-195F-46FD-9DF7-D4AD10E1823F}" srcId="{28D48EC6-4D02-4FE5-BC8E-D7F2B4EFE816}" destId="{367B33AC-6E1D-4D73-8109-8EB2D33C1C2D}" srcOrd="2" destOrd="0" parTransId="{36FC72B8-751C-4F71-97C0-32D5F348C2CF}" sibTransId="{509161AD-2561-46BB-9CA1-1192CCA0903A}"/>
    <dgm:cxn modelId="{5EFD2C52-1248-439B-B4BF-4175ED3BD882}" type="presOf" srcId="{2D8EE153-0E87-43C9-80AA-FA6E5AA5EA47}" destId="{5C70223A-364A-46B6-A6E3-54B2C4391F1C}" srcOrd="0" destOrd="0" presId="urn:microsoft.com/office/officeart/2005/8/layout/vList2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4CF3EDF4-2AF0-401A-AEE3-829C652D33E2}" type="presOf" srcId="{5FB0F35E-D15B-445A-B934-CA3E47CBFD5A}" destId="{75CB2590-6BA2-4A39-BE7F-959880BEA071}" srcOrd="0" destOrd="0" presId="urn:microsoft.com/office/officeart/2005/8/layout/vList2"/>
    <dgm:cxn modelId="{4CD23C0E-9214-453D-AB48-912AF11E9C26}" type="presParOf" srcId="{5C70223A-364A-46B6-A6E3-54B2C4391F1C}" destId="{9B9F1B21-A32C-413D-80BF-38046BB2FF2E}" srcOrd="0" destOrd="0" presId="urn:microsoft.com/office/officeart/2005/8/layout/vList2"/>
    <dgm:cxn modelId="{B34474CE-3075-4D20-9625-9A19C016CB27}" type="presParOf" srcId="{5C70223A-364A-46B6-A6E3-54B2C4391F1C}" destId="{75CB2590-6BA2-4A39-BE7F-959880BEA07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/>
      <dgm:spPr/>
      <dgm:t>
        <a:bodyPr/>
        <a:lstStyle/>
        <a:p>
          <a:r>
            <a:rPr lang="en-US" altLang="en-US" sz="36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二</a:t>
          </a:r>
          <a:r>
            <a:rPr lang="en-US" altLang="en-US" sz="3600" dirty="0" smtClean="0">
              <a:latin typeface="微軟正黑體" pitchFamily="34" charset="-120"/>
              <a:ea typeface="微軟正黑體" pitchFamily="34" charset="-120"/>
            </a:rPr>
            <a:t>)HOW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：如何預防？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公車司機看到阿罔嬸上車時，應該注意些什麼？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24CFF228-BCD7-4338-9777-D36F10977300}">
      <dgm:prSet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當阿罔嬸要下車時，公車司機應該告知阿罔嬸什麼？</a:t>
          </a:r>
        </a:p>
      </dgm:t>
    </dgm:pt>
    <dgm:pt modelId="{3458C5EB-A994-447A-A5BA-2D6AF2DF798F}" type="parTrans" cxnId="{721531DD-3E35-47CB-93DF-27D3FF3CB365}">
      <dgm:prSet/>
      <dgm:spPr/>
      <dgm:t>
        <a:bodyPr/>
        <a:lstStyle/>
        <a:p>
          <a:endParaRPr lang="zh-TW" altLang="en-US"/>
        </a:p>
      </dgm:t>
    </dgm:pt>
    <dgm:pt modelId="{82EDA28F-BCAB-4AB8-9A8B-CBE1916233BD}" type="sibTrans" cxnId="{721531DD-3E35-47CB-93DF-27D3FF3CB365}">
      <dgm:prSet/>
      <dgm:spPr/>
      <dgm:t>
        <a:bodyPr/>
        <a:lstStyle/>
        <a:p>
          <a:endParaRPr lang="zh-TW" altLang="en-US"/>
        </a:p>
      </dgm:t>
    </dgm:pt>
    <dgm:pt modelId="{B8AB3E11-0DE6-4CE8-A87E-380FCBA015A5}">
      <dgm:prSet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當阿罔嬸要下車時，她應該注意些什麼？</a:t>
          </a:r>
        </a:p>
      </dgm:t>
    </dgm:pt>
    <dgm:pt modelId="{765B7AC7-3D74-4AB4-88B6-1B06A650FBB2}" type="parTrans" cxnId="{CF84CD2E-B167-4C49-BE5A-B80B3A3E4AF5}">
      <dgm:prSet/>
      <dgm:spPr/>
      <dgm:t>
        <a:bodyPr/>
        <a:lstStyle/>
        <a:p>
          <a:endParaRPr lang="zh-TW" altLang="en-US"/>
        </a:p>
      </dgm:t>
    </dgm:pt>
    <dgm:pt modelId="{23C1BA50-ECE1-4943-A42F-ADA2858311B8}" type="sibTrans" cxnId="{CF84CD2E-B167-4C49-BE5A-B80B3A3E4AF5}">
      <dgm:prSet/>
      <dgm:spPr/>
      <dgm:t>
        <a:bodyPr/>
        <a:lstStyle/>
        <a:p>
          <a:endParaRPr lang="zh-TW" altLang="en-US"/>
        </a:p>
      </dgm:t>
    </dgm:pt>
    <dgm:pt modelId="{7474454C-6BCD-4C75-9F29-5A4634B8651F}">
      <dgm:prSet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機車騎士應該怎樣做才能避免這場事故？</a:t>
          </a:r>
        </a:p>
      </dgm:t>
    </dgm:pt>
    <dgm:pt modelId="{E089D8AB-FF83-4AF5-BB83-66FEF98F0FC2}" type="parTrans" cxnId="{F4968A08-082A-444E-9AFC-EA7F43767424}">
      <dgm:prSet/>
      <dgm:spPr/>
      <dgm:t>
        <a:bodyPr/>
        <a:lstStyle/>
        <a:p>
          <a:endParaRPr lang="zh-TW" altLang="en-US"/>
        </a:p>
      </dgm:t>
    </dgm:pt>
    <dgm:pt modelId="{6EADA297-189F-4F41-A659-5BFD6537053F}" type="sibTrans" cxnId="{F4968A08-082A-444E-9AFC-EA7F43767424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1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4E509C9C-9D72-4901-B9C9-5FE9257ED903}" type="presOf" srcId="{5FB0F35E-D15B-445A-B934-CA3E47CBFD5A}" destId="{75CB2590-6BA2-4A39-BE7F-959880BEA071}" srcOrd="0" destOrd="0" presId="urn:microsoft.com/office/officeart/2005/8/layout/vList2"/>
    <dgm:cxn modelId="{721531DD-3E35-47CB-93DF-27D3FF3CB365}" srcId="{28D48EC6-4D02-4FE5-BC8E-D7F2B4EFE816}" destId="{24CFF228-BCD7-4338-9777-D36F10977300}" srcOrd="1" destOrd="0" parTransId="{3458C5EB-A994-447A-A5BA-2D6AF2DF798F}" sibTransId="{82EDA28F-BCAB-4AB8-9A8B-CBE1916233BD}"/>
    <dgm:cxn modelId="{B9F622EC-5E03-4564-A142-9234D12C3CB3}" type="presOf" srcId="{2D8EE153-0E87-43C9-80AA-FA6E5AA5EA47}" destId="{5C70223A-364A-46B6-A6E3-54B2C4391F1C}" srcOrd="0" destOrd="0" presId="urn:microsoft.com/office/officeart/2005/8/layout/vList2"/>
    <dgm:cxn modelId="{FE8F8ABC-1F62-4859-A845-5DF8B31A5C0C}" type="presOf" srcId="{28D48EC6-4D02-4FE5-BC8E-D7F2B4EFE816}" destId="{9B9F1B21-A32C-413D-80BF-38046BB2FF2E}" srcOrd="0" destOrd="0" presId="urn:microsoft.com/office/officeart/2005/8/layout/vList2"/>
    <dgm:cxn modelId="{CF84CD2E-B167-4C49-BE5A-B80B3A3E4AF5}" srcId="{28D48EC6-4D02-4FE5-BC8E-D7F2B4EFE816}" destId="{B8AB3E11-0DE6-4CE8-A87E-380FCBA015A5}" srcOrd="2" destOrd="0" parTransId="{765B7AC7-3D74-4AB4-88B6-1B06A650FBB2}" sibTransId="{23C1BA50-ECE1-4943-A42F-ADA2858311B8}"/>
    <dgm:cxn modelId="{2F7D2E7B-A4E7-4CE8-873B-EFAABCD27A80}" type="presOf" srcId="{B8AB3E11-0DE6-4CE8-A87E-380FCBA015A5}" destId="{75CB2590-6BA2-4A39-BE7F-959880BEA071}" srcOrd="0" destOrd="2" presId="urn:microsoft.com/office/officeart/2005/8/layout/vList2"/>
    <dgm:cxn modelId="{E35BDB6F-AAC5-4FE8-98FF-099A37CFD2D5}" type="presOf" srcId="{24CFF228-BCD7-4338-9777-D36F10977300}" destId="{75CB2590-6BA2-4A39-BE7F-959880BEA071}" srcOrd="0" destOrd="1" presId="urn:microsoft.com/office/officeart/2005/8/layout/vList2"/>
    <dgm:cxn modelId="{F4968A08-082A-444E-9AFC-EA7F43767424}" srcId="{28D48EC6-4D02-4FE5-BC8E-D7F2B4EFE816}" destId="{7474454C-6BCD-4C75-9F29-5A4634B8651F}" srcOrd="3" destOrd="0" parTransId="{E089D8AB-FF83-4AF5-BB83-66FEF98F0FC2}" sibTransId="{6EADA297-189F-4F41-A659-5BFD6537053F}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9B04BD28-89BE-4877-97A1-E4CDD6CEF425}" type="presOf" srcId="{7474454C-6BCD-4C75-9F29-5A4634B8651F}" destId="{75CB2590-6BA2-4A39-BE7F-959880BEA071}" srcOrd="0" destOrd="3" presId="urn:microsoft.com/office/officeart/2005/8/layout/vList2"/>
    <dgm:cxn modelId="{AD52ED5A-AC21-47A2-8273-792158356318}" type="presParOf" srcId="{5C70223A-364A-46B6-A6E3-54B2C4391F1C}" destId="{9B9F1B21-A32C-413D-80BF-38046BB2FF2E}" srcOrd="0" destOrd="0" presId="urn:microsoft.com/office/officeart/2005/8/layout/vList2"/>
    <dgm:cxn modelId="{2745871B-D1FA-4493-872E-295E2E894729}" type="presParOf" srcId="{5C70223A-364A-46B6-A6E3-54B2C4391F1C}" destId="{75CB2590-6BA2-4A39-BE7F-959880BEA07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135C48-09BF-486A-874B-C68F6AFC704C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5DCD8B30-9B59-4D09-A9D8-81E82D6ED01A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搭大眾運輸工具時，勿攜帶過多的物品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E7FE8605-B7D3-4032-9D97-9CB7AB966E08}" type="parTrans" cxnId="{A223AA66-9174-4231-8050-B0289840D278}">
      <dgm:prSet/>
      <dgm:spPr/>
      <dgm:t>
        <a:bodyPr/>
        <a:lstStyle/>
        <a:p>
          <a:endParaRPr lang="zh-TW" altLang="en-US"/>
        </a:p>
      </dgm:t>
    </dgm:pt>
    <dgm:pt modelId="{F791D022-E71E-4BCF-8D6A-72711E688379}" type="sibTrans" cxnId="{A223AA66-9174-4231-8050-B0289840D278}">
      <dgm:prSet/>
      <dgm:spPr/>
      <dgm:t>
        <a:bodyPr/>
        <a:lstStyle/>
        <a:p>
          <a:endParaRPr lang="zh-TW" altLang="en-US"/>
        </a:p>
      </dgm:t>
    </dgm:pt>
    <dgm:pt modelId="{7CA47EBC-75F6-4A47-BF68-4F3BFC291C79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車輛行進中，勿隨意離開座位，且應抓緊安全把手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F92B8602-0017-4D78-97BB-8A98F7D83C20}" type="parTrans" cxnId="{689B4299-903D-4762-83F4-8A0236773ECE}">
      <dgm:prSet/>
      <dgm:spPr/>
      <dgm:t>
        <a:bodyPr/>
        <a:lstStyle/>
        <a:p>
          <a:endParaRPr lang="zh-TW" altLang="en-US"/>
        </a:p>
      </dgm:t>
    </dgm:pt>
    <dgm:pt modelId="{8460B36D-FCBA-40F5-9F8B-708DF1E4D489}" type="sibTrans" cxnId="{689B4299-903D-4762-83F4-8A0236773ECE}">
      <dgm:prSet/>
      <dgm:spPr/>
      <dgm:t>
        <a:bodyPr/>
        <a:lstStyle/>
        <a:p>
          <a:endParaRPr lang="zh-TW" altLang="en-US"/>
        </a:p>
      </dgm:t>
    </dgm:pt>
    <dgm:pt modelId="{710B0526-D4F7-4DBA-8FDC-5346FC5857DF}" type="pres">
      <dgm:prSet presAssocID="{D6135C48-09BF-486A-874B-C68F6AFC70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53A9432-AEEE-4298-B0D6-39D2C4C11514}" type="pres">
      <dgm:prSet presAssocID="{5DCD8B30-9B59-4D09-A9D8-81E82D6ED01A}" presName="parentLin" presStyleCnt="0"/>
      <dgm:spPr/>
    </dgm:pt>
    <dgm:pt modelId="{5997CC04-C717-47C1-96D3-0567FA092702}" type="pres">
      <dgm:prSet presAssocID="{5DCD8B30-9B59-4D09-A9D8-81E82D6ED01A}" presName="parentLeftMargin" presStyleLbl="node1" presStyleIdx="0" presStyleCnt="2"/>
      <dgm:spPr/>
      <dgm:t>
        <a:bodyPr/>
        <a:lstStyle/>
        <a:p>
          <a:endParaRPr lang="zh-TW" altLang="en-US"/>
        </a:p>
      </dgm:t>
    </dgm:pt>
    <dgm:pt modelId="{EC85AA44-120E-4AA6-8E5F-7B0A4B8A7023}" type="pres">
      <dgm:prSet presAssocID="{5DCD8B30-9B59-4D09-A9D8-81E82D6ED01A}" presName="parentText" presStyleLbl="node1" presStyleIdx="0" presStyleCnt="2" custScaleX="127282" custScaleY="31462" custLinFactNeighborX="14577" custLinFactNeighborY="-7506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82D799-11BE-456F-B984-3212C971CDD7}" type="pres">
      <dgm:prSet presAssocID="{5DCD8B30-9B59-4D09-A9D8-81E82D6ED01A}" presName="negativeSpace" presStyleCnt="0"/>
      <dgm:spPr/>
    </dgm:pt>
    <dgm:pt modelId="{4A59EDA8-3613-4652-B685-B481F60175CA}" type="pres">
      <dgm:prSet presAssocID="{5DCD8B30-9B59-4D09-A9D8-81E82D6ED01A}" presName="childText" presStyleLbl="conFgAcc1" presStyleIdx="0" presStyleCnt="2" custScaleY="56387" custLinFactY="-40112" custLinFactNeighborX="-348" custLinFactNeighborY="-100000">
        <dgm:presLayoutVars>
          <dgm:bulletEnabled val="1"/>
        </dgm:presLayoutVars>
      </dgm:prSet>
      <dgm:spPr/>
    </dgm:pt>
    <dgm:pt modelId="{0028A1D7-F225-43F5-AB63-FB8F5B9B4F36}" type="pres">
      <dgm:prSet presAssocID="{F791D022-E71E-4BCF-8D6A-72711E688379}" presName="spaceBetweenRectangles" presStyleCnt="0"/>
      <dgm:spPr/>
    </dgm:pt>
    <dgm:pt modelId="{8994F02B-0307-4708-9F74-243C0616994E}" type="pres">
      <dgm:prSet presAssocID="{7CA47EBC-75F6-4A47-BF68-4F3BFC291C79}" presName="parentLin" presStyleCnt="0"/>
      <dgm:spPr/>
    </dgm:pt>
    <dgm:pt modelId="{BB0EAD3A-AB12-4663-974C-AA5640B3BDDE}" type="pres">
      <dgm:prSet presAssocID="{7CA47EBC-75F6-4A47-BF68-4F3BFC291C79}" presName="parentLeftMargin" presStyleLbl="node1" presStyleIdx="0" presStyleCnt="2"/>
      <dgm:spPr/>
      <dgm:t>
        <a:bodyPr/>
        <a:lstStyle/>
        <a:p>
          <a:endParaRPr lang="zh-TW" altLang="en-US"/>
        </a:p>
      </dgm:t>
    </dgm:pt>
    <dgm:pt modelId="{DBFABD39-CDFE-452C-8166-D3EE73F54C51}" type="pres">
      <dgm:prSet presAssocID="{7CA47EBC-75F6-4A47-BF68-4F3BFC291C79}" presName="parentText" presStyleLbl="node1" presStyleIdx="1" presStyleCnt="2" custScaleX="127282" custScaleY="31462" custLinFactNeighborX="-2784" custLinFactNeighborY="-59658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1016D98-3500-4720-B862-BD7442E7ED02}" type="pres">
      <dgm:prSet presAssocID="{7CA47EBC-75F6-4A47-BF68-4F3BFC291C79}" presName="negativeSpace" presStyleCnt="0"/>
      <dgm:spPr/>
    </dgm:pt>
    <dgm:pt modelId="{0B550092-37E6-4D6F-973A-D89155F7CE37}" type="pres">
      <dgm:prSet presAssocID="{7CA47EBC-75F6-4A47-BF68-4F3BFC291C79}" presName="childText" presStyleLbl="conFgAcc1" presStyleIdx="1" presStyleCnt="2" custScaleY="48284" custLinFactNeighborX="520" custLinFactNeighborY="-67348">
        <dgm:presLayoutVars>
          <dgm:bulletEnabled val="1"/>
        </dgm:presLayoutVars>
      </dgm:prSet>
      <dgm:spPr/>
    </dgm:pt>
  </dgm:ptLst>
  <dgm:cxnLst>
    <dgm:cxn modelId="{689B4299-903D-4762-83F4-8A0236773ECE}" srcId="{D6135C48-09BF-486A-874B-C68F6AFC704C}" destId="{7CA47EBC-75F6-4A47-BF68-4F3BFC291C79}" srcOrd="1" destOrd="0" parTransId="{F92B8602-0017-4D78-97BB-8A98F7D83C20}" sibTransId="{8460B36D-FCBA-40F5-9F8B-708DF1E4D489}"/>
    <dgm:cxn modelId="{47B75FF6-56B2-499A-825D-E377C0634FE5}" type="presOf" srcId="{7CA47EBC-75F6-4A47-BF68-4F3BFC291C79}" destId="{DBFABD39-CDFE-452C-8166-D3EE73F54C51}" srcOrd="1" destOrd="0" presId="urn:microsoft.com/office/officeart/2005/8/layout/list1"/>
    <dgm:cxn modelId="{5D44B302-F8DD-4314-B68D-87B6E8A1E50E}" type="presOf" srcId="{5DCD8B30-9B59-4D09-A9D8-81E82D6ED01A}" destId="{5997CC04-C717-47C1-96D3-0567FA092702}" srcOrd="0" destOrd="0" presId="urn:microsoft.com/office/officeart/2005/8/layout/list1"/>
    <dgm:cxn modelId="{C9B6AE7D-8325-4C64-8A41-746AED385FFC}" type="presOf" srcId="{5DCD8B30-9B59-4D09-A9D8-81E82D6ED01A}" destId="{EC85AA44-120E-4AA6-8E5F-7B0A4B8A7023}" srcOrd="1" destOrd="0" presId="urn:microsoft.com/office/officeart/2005/8/layout/list1"/>
    <dgm:cxn modelId="{A223AA66-9174-4231-8050-B0289840D278}" srcId="{D6135C48-09BF-486A-874B-C68F6AFC704C}" destId="{5DCD8B30-9B59-4D09-A9D8-81E82D6ED01A}" srcOrd="0" destOrd="0" parTransId="{E7FE8605-B7D3-4032-9D97-9CB7AB966E08}" sibTransId="{F791D022-E71E-4BCF-8D6A-72711E688379}"/>
    <dgm:cxn modelId="{116EBE84-88C7-4DED-A3C6-355351C02C62}" type="presOf" srcId="{D6135C48-09BF-486A-874B-C68F6AFC704C}" destId="{710B0526-D4F7-4DBA-8FDC-5346FC5857DF}" srcOrd="0" destOrd="0" presId="urn:microsoft.com/office/officeart/2005/8/layout/list1"/>
    <dgm:cxn modelId="{8961DBC2-C869-4D87-8816-AAB983DAD7E4}" type="presOf" srcId="{7CA47EBC-75F6-4A47-BF68-4F3BFC291C79}" destId="{BB0EAD3A-AB12-4663-974C-AA5640B3BDDE}" srcOrd="0" destOrd="0" presId="urn:microsoft.com/office/officeart/2005/8/layout/list1"/>
    <dgm:cxn modelId="{8641D2B8-76E7-41D0-9338-175E93E6EEF1}" type="presParOf" srcId="{710B0526-D4F7-4DBA-8FDC-5346FC5857DF}" destId="{953A9432-AEEE-4298-B0D6-39D2C4C11514}" srcOrd="0" destOrd="0" presId="urn:microsoft.com/office/officeart/2005/8/layout/list1"/>
    <dgm:cxn modelId="{2CFC92A0-A39B-4AD9-9798-9C6FD4229137}" type="presParOf" srcId="{953A9432-AEEE-4298-B0D6-39D2C4C11514}" destId="{5997CC04-C717-47C1-96D3-0567FA092702}" srcOrd="0" destOrd="0" presId="urn:microsoft.com/office/officeart/2005/8/layout/list1"/>
    <dgm:cxn modelId="{E3901903-AA8C-4F58-9225-8C64A1BBDF8E}" type="presParOf" srcId="{953A9432-AEEE-4298-B0D6-39D2C4C11514}" destId="{EC85AA44-120E-4AA6-8E5F-7B0A4B8A7023}" srcOrd="1" destOrd="0" presId="urn:microsoft.com/office/officeart/2005/8/layout/list1"/>
    <dgm:cxn modelId="{0ACAF4F5-7F6D-4788-B59A-E76461B80C34}" type="presParOf" srcId="{710B0526-D4F7-4DBA-8FDC-5346FC5857DF}" destId="{8482D799-11BE-456F-B984-3212C971CDD7}" srcOrd="1" destOrd="0" presId="urn:microsoft.com/office/officeart/2005/8/layout/list1"/>
    <dgm:cxn modelId="{F735B683-16E5-4CEB-AC7D-35B025113B3F}" type="presParOf" srcId="{710B0526-D4F7-4DBA-8FDC-5346FC5857DF}" destId="{4A59EDA8-3613-4652-B685-B481F60175CA}" srcOrd="2" destOrd="0" presId="urn:microsoft.com/office/officeart/2005/8/layout/list1"/>
    <dgm:cxn modelId="{284D9467-47D2-43CE-A1FE-82832DE17002}" type="presParOf" srcId="{710B0526-D4F7-4DBA-8FDC-5346FC5857DF}" destId="{0028A1D7-F225-43F5-AB63-FB8F5B9B4F36}" srcOrd="3" destOrd="0" presId="urn:microsoft.com/office/officeart/2005/8/layout/list1"/>
    <dgm:cxn modelId="{D959EF9A-22C3-4B8D-B343-9523566A8F2C}" type="presParOf" srcId="{710B0526-D4F7-4DBA-8FDC-5346FC5857DF}" destId="{8994F02B-0307-4708-9F74-243C0616994E}" srcOrd="4" destOrd="0" presId="urn:microsoft.com/office/officeart/2005/8/layout/list1"/>
    <dgm:cxn modelId="{C35D98BD-01C3-415D-850D-D11689BDBB6E}" type="presParOf" srcId="{8994F02B-0307-4708-9F74-243C0616994E}" destId="{BB0EAD3A-AB12-4663-974C-AA5640B3BDDE}" srcOrd="0" destOrd="0" presId="urn:microsoft.com/office/officeart/2005/8/layout/list1"/>
    <dgm:cxn modelId="{7B02937E-E0B6-4BAB-B4BD-285FC538E2C3}" type="presParOf" srcId="{8994F02B-0307-4708-9F74-243C0616994E}" destId="{DBFABD39-CDFE-452C-8166-D3EE73F54C51}" srcOrd="1" destOrd="0" presId="urn:microsoft.com/office/officeart/2005/8/layout/list1"/>
    <dgm:cxn modelId="{41D0B5E3-2E1F-495F-97D8-BC11700F2CE3}" type="presParOf" srcId="{710B0526-D4F7-4DBA-8FDC-5346FC5857DF}" destId="{91016D98-3500-4720-B862-BD7442E7ED02}" srcOrd="5" destOrd="0" presId="urn:microsoft.com/office/officeart/2005/8/layout/list1"/>
    <dgm:cxn modelId="{BA679C8E-AC11-436F-AAD9-1A5FCCA35A79}" type="presParOf" srcId="{710B0526-D4F7-4DBA-8FDC-5346FC5857DF}" destId="{0B550092-37E6-4D6F-973A-D89155F7CE37}" srcOrd="6" destOrd="0" presId="urn:microsoft.com/office/officeart/2005/8/layout/list1"/>
  </dgm:cxnLst>
  <dgm:bg/>
  <dgm:whole/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9F1B21-A32C-413D-80BF-38046BB2FF2E}">
      <dsp:nvSpPr>
        <dsp:cNvPr id="0" name=""/>
        <dsp:cNvSpPr/>
      </dsp:nvSpPr>
      <dsp:spPr>
        <a:xfrm>
          <a:off x="0" y="429734"/>
          <a:ext cx="8280920" cy="9014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600" kern="1200" dirty="0" smtClean="0">
              <a:ea typeface="書法家秀仿宋" pitchFamily="49" charset="-120"/>
            </a:rPr>
            <a:t>(</a:t>
          </a:r>
          <a:r>
            <a:rPr lang="zh-TW" altLang="en-US" sz="3600" kern="1200" dirty="0" smtClean="0">
              <a:ea typeface="書法家秀仿宋" pitchFamily="49" charset="-120"/>
            </a:rPr>
            <a:t>一</a:t>
          </a:r>
          <a:r>
            <a:rPr lang="en-US" altLang="en-US" sz="3600" kern="1200" dirty="0" smtClean="0">
              <a:ea typeface="書法家秀仿宋" pitchFamily="49" charset="-120"/>
            </a:rPr>
            <a:t>)WHY</a:t>
          </a:r>
          <a:r>
            <a:rPr lang="zh-TW" altLang="en-US" sz="3600" kern="1200" dirty="0" smtClean="0">
              <a:ea typeface="書法家秀仿宋" pitchFamily="49" charset="-120"/>
            </a:rPr>
            <a:t>：為什麼會發生事故？</a:t>
          </a:r>
          <a:endParaRPr lang="zh-TW" altLang="en-US" sz="3600" kern="1200" dirty="0">
            <a:ea typeface="書法家秀仿宋" pitchFamily="49" charset="-120"/>
          </a:endParaRPr>
        </a:p>
      </dsp:txBody>
      <dsp:txXfrm>
        <a:off x="0" y="429734"/>
        <a:ext cx="8280920" cy="901405"/>
      </dsp:txXfrm>
    </dsp:sp>
    <dsp:sp modelId="{75CB2590-6BA2-4A39-BE7F-959880BEA071}">
      <dsp:nvSpPr>
        <dsp:cNvPr id="0" name=""/>
        <dsp:cNvSpPr/>
      </dsp:nvSpPr>
      <dsp:spPr>
        <a:xfrm>
          <a:off x="0" y="1331140"/>
          <a:ext cx="8280920" cy="3700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40640" rIns="227584" bIns="4064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200" b="1" kern="1200" dirty="0" smtClean="0">
              <a:latin typeface="微軟正黑體" pitchFamily="34" charset="-120"/>
              <a:ea typeface="微軟正黑體" pitchFamily="34" charset="-120"/>
            </a:rPr>
            <a:t>這場車禍雙方肇事原因有哪些？</a:t>
          </a:r>
          <a:endParaRPr lang="zh-TW" altLang="en-US" sz="3200" b="1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en-US" sz="3200" kern="1200" dirty="0" smtClean="0">
              <a:latin typeface="微軟正黑體" pitchFamily="34" charset="-120"/>
              <a:ea typeface="微軟正黑體" pitchFamily="34" charset="-120"/>
            </a:rPr>
            <a:t>(1)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林老先生</a:t>
          </a:r>
          <a:endParaRPr lang="zh-TW" altLang="en-US" sz="3200" kern="1200" dirty="0" smtClean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en-US" sz="3200" kern="1200" dirty="0" smtClean="0">
              <a:latin typeface="微軟正黑體" pitchFamily="34" charset="-120"/>
              <a:ea typeface="微軟正黑體" pitchFamily="34" charset="-120"/>
            </a:rPr>
            <a:t>(2)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機車騎士：張先生</a:t>
          </a:r>
          <a:endParaRPr lang="zh-TW" altLang="en-US" sz="3200" kern="1200" dirty="0" smtClean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200" b="1" kern="1200" dirty="0" smtClean="0">
              <a:latin typeface="微軟正黑體" pitchFamily="34" charset="-120"/>
              <a:ea typeface="微軟正黑體" pitchFamily="34" charset="-120"/>
            </a:rPr>
            <a:t>這場車禍中有沒有其他的肇事因素？是什麼？</a:t>
          </a:r>
          <a:endParaRPr lang="zh-TW" altLang="en-US" sz="3200" b="1" kern="1200" dirty="0" smtClean="0">
            <a:latin typeface="微軟正黑體" pitchFamily="34" charset="-120"/>
            <a:ea typeface="微軟正黑體" pitchFamily="34" charset="-120"/>
          </a:endParaRPr>
        </a:p>
      </dsp:txBody>
      <dsp:txXfrm>
        <a:off x="0" y="1331140"/>
        <a:ext cx="8280920" cy="37001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9F1B21-A32C-413D-80BF-38046BB2FF2E}">
      <dsp:nvSpPr>
        <dsp:cNvPr id="0" name=""/>
        <dsp:cNvSpPr/>
      </dsp:nvSpPr>
      <dsp:spPr>
        <a:xfrm>
          <a:off x="0" y="8690"/>
          <a:ext cx="8280920" cy="7488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600" kern="1200" dirty="0" smtClean="0">
              <a:ea typeface="書法家秀仿宋" pitchFamily="49" charset="-120"/>
            </a:rPr>
            <a:t>(</a:t>
          </a:r>
          <a:r>
            <a:rPr lang="zh-TW" altLang="en-US" sz="3600" kern="1200" dirty="0" smtClean="0">
              <a:ea typeface="書法家秀仿宋" pitchFamily="49" charset="-120"/>
            </a:rPr>
            <a:t>二</a:t>
          </a:r>
          <a:r>
            <a:rPr lang="en-US" altLang="en-US" sz="3600" kern="1200" dirty="0" smtClean="0">
              <a:ea typeface="書法家秀仿宋" pitchFamily="49" charset="-120"/>
            </a:rPr>
            <a:t>)HOW</a:t>
          </a:r>
          <a:r>
            <a:rPr lang="zh-TW" altLang="en-US" sz="3600" kern="1200" dirty="0" smtClean="0">
              <a:ea typeface="書法家秀仿宋" pitchFamily="49" charset="-120"/>
            </a:rPr>
            <a:t>：如何預防？</a:t>
          </a:r>
          <a:endParaRPr lang="zh-TW" altLang="en-US" sz="3600" kern="1200" dirty="0">
            <a:ea typeface="書法家秀仿宋" pitchFamily="49" charset="-120"/>
          </a:endParaRPr>
        </a:p>
      </dsp:txBody>
      <dsp:txXfrm>
        <a:off x="0" y="8690"/>
        <a:ext cx="8280920" cy="748859"/>
      </dsp:txXfrm>
    </dsp:sp>
    <dsp:sp modelId="{75CB2590-6BA2-4A39-BE7F-959880BEA071}">
      <dsp:nvSpPr>
        <dsp:cNvPr id="0" name=""/>
        <dsp:cNvSpPr/>
      </dsp:nvSpPr>
      <dsp:spPr>
        <a:xfrm>
          <a:off x="0" y="757549"/>
          <a:ext cx="8280920" cy="4694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45720" rIns="256032" bIns="457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如果林老先生事前做什麼準備，就可以避免在昏暗的天色中被撞到？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林老先生如果走在什麼地方，就可能避免這場車禍？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騎士張先生應該注意什麼，就可能避免這場車禍？</a:t>
          </a:r>
        </a:p>
      </dsp:txBody>
      <dsp:txXfrm>
        <a:off x="0" y="757549"/>
        <a:ext cx="8280920" cy="46947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ea typeface="文鼎古印體" pitchFamily="49" charset="-120"/>
              </a:rPr>
              <a:t>第七單元</a:t>
            </a:r>
            <a:br>
              <a:rPr lang="zh-TW" altLang="en-US" dirty="0" smtClean="0">
                <a:ea typeface="文鼎古印體" pitchFamily="49" charset="-120"/>
              </a:rPr>
            </a:br>
            <a:r>
              <a:rPr lang="zh-TW" altLang="en-US" dirty="0" smtClean="0">
                <a:ea typeface="文鼎古印體" pitchFamily="49" charset="-120"/>
              </a:rPr>
              <a:t>大眾運輸好方便    凡事小心才安全</a:t>
            </a:r>
            <a:endParaRPr lang="zh-TW" altLang="en-US" dirty="0">
              <a:ea typeface="文鼎古印體" pitchFamily="49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54211" t="33734" b="14672"/>
          <a:stretch>
            <a:fillRect/>
          </a:stretch>
        </p:blipFill>
        <p:spPr bwMode="auto">
          <a:xfrm>
            <a:off x="714348" y="1571612"/>
            <a:ext cx="8072494" cy="490556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上下公車注意事項</a:t>
            </a:r>
            <a:endParaRPr lang="zh-TW" altLang="en-US" dirty="0" smtClean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10" name="內容版面配置區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l"/>
            </a:pPr>
            <a:r>
              <a:rPr lang="zh-TW" altLang="en-US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上車時</a:t>
            </a:r>
            <a:endParaRPr lang="en-US" altLang="zh-TW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l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依序排隊上公車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l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高齡行動不便者，上車時應先抓住扶桿後，再跨上踏板</a:t>
            </a:r>
          </a:p>
          <a:p>
            <a:pPr>
              <a:lnSpc>
                <a:spcPct val="150000"/>
              </a:lnSpc>
              <a:buFont typeface="Wingdings" pitchFamily="2" charset="2"/>
              <a:buChar char="l"/>
            </a:pPr>
            <a:r>
              <a:rPr lang="zh-TW" altLang="en-US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下車時</a:t>
            </a:r>
            <a:endParaRPr lang="en-US" altLang="zh-TW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l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等車停妥後，才可站起來走到車門下車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l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車門踏板跟地面有一定的高度，所以要先抓住扶桿，看右側是否有來車，確定安全後才可下車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zh-TW" altLang="en-US" sz="3600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搭公車的其他相關注意事項</a:t>
            </a: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3857628"/>
            <a:ext cx="363919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4876" y="3857628"/>
            <a:ext cx="3714776" cy="269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矩形 8"/>
          <p:cNvSpPr/>
          <p:nvPr/>
        </p:nvSpPr>
        <p:spPr>
          <a:xfrm>
            <a:off x="1571604" y="6488668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▲公車拉環的實景圖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205763" y="6488692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▲座椅背上拉環的實景圖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公車上跌倒該怎麼辦</a:t>
            </a:r>
            <a:endParaRPr lang="zh-TW" altLang="en-US" dirty="0" smtClean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10" name="內容版面配置區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l"/>
            </a:pP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先請司機停車→可以站起來就站起來</a:t>
            </a: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                           →傷勢比較嚴重，請旁人協助</a:t>
            </a: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Wingdings" pitchFamily="2" charset="2"/>
              <a:buChar char="l"/>
            </a:pP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千萬不可在車子行進中站起來</a:t>
            </a: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Wingdings" pitchFamily="2" charset="2"/>
              <a:buChar char="l"/>
            </a:pP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Wingdings" pitchFamily="2" charset="2"/>
              <a:buChar char="l"/>
            </a:pP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Wingdings" pitchFamily="2" charset="2"/>
              <a:buChar char="l"/>
            </a:pP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Wingdings" pitchFamily="2" charset="2"/>
              <a:buChar char="l"/>
            </a:pP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 絕對不可從公車前頭穿越</a:t>
            </a: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  <a:p>
            <a:pPr lvl="1">
              <a:buFont typeface="Wingdings" pitchFamily="2" charset="2"/>
              <a:buChar char="l"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公車司機會有視野死角</a:t>
            </a:r>
            <a:endParaRPr lang="en-US" altLang="zh-TW" sz="2400" dirty="0" smtClean="0">
              <a:latin typeface="微軟正黑體" pitchFamily="34" charset="-120"/>
              <a:ea typeface="微軟正黑體" pitchFamily="34" charset="-120"/>
            </a:endParaRPr>
          </a:p>
          <a:p>
            <a:pPr lvl="1">
              <a:buFont typeface="Wingdings" pitchFamily="2" charset="2"/>
              <a:buChar char="l"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後方有來車</a:t>
            </a:r>
            <a:endParaRPr lang="en-US" altLang="zh-TW" sz="24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Wingdings" pitchFamily="2" charset="2"/>
              <a:buChar char="l"/>
            </a:pP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盡快前往路邊、騎樓等安全的地方移動</a:t>
            </a: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500034" y="3429000"/>
            <a:ext cx="8229600" cy="1143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zh-TW" altLang="en-US" sz="4400" dirty="0" smtClean="0">
                <a:latin typeface="華康中特圓體" pitchFamily="49" charset="-120"/>
                <a:ea typeface="華康中特圓體" pitchFamily="49" charset="-120"/>
              </a:rPr>
              <a:t>下車後的行進路線</a:t>
            </a:r>
            <a:endParaRPr kumimoji="0" lang="zh-TW" alt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zh-TW" altLang="en-US" sz="3600" dirty="0" smtClean="0">
                <a:latin typeface="華康中特圓體" pitchFamily="49" charset="-120"/>
                <a:ea typeface="華康中特圓體" pitchFamily="49" charset="-120"/>
              </a:rPr>
              <a:t>大眾運輸上的電子看板</a:t>
            </a:r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500034" y="3357562"/>
            <a:ext cx="8229600" cy="64294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zh-TW" altLang="en-US" sz="3600" dirty="0" smtClean="0">
                <a:latin typeface="華康中特圓體" pitchFamily="49" charset="-120"/>
                <a:ea typeface="華康中特圓體" pitchFamily="49" charset="-120"/>
              </a:rPr>
              <a:t>公車下車鈴</a:t>
            </a:r>
            <a:endParaRPr kumimoji="0" lang="zh-TW" alt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l="7329"/>
          <a:stretch>
            <a:fillRect/>
          </a:stretch>
        </p:blipFill>
        <p:spPr bwMode="auto">
          <a:xfrm>
            <a:off x="1000100" y="1071546"/>
            <a:ext cx="307340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 t="6276" b="5857"/>
          <a:stretch>
            <a:fillRect/>
          </a:stretch>
        </p:blipFill>
        <p:spPr bwMode="auto">
          <a:xfrm>
            <a:off x="1000100" y="4214818"/>
            <a:ext cx="2000264" cy="2346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 r="2173"/>
          <a:stretch>
            <a:fillRect/>
          </a:stretch>
        </p:blipFill>
        <p:spPr bwMode="auto">
          <a:xfrm>
            <a:off x="5643570" y="4286256"/>
            <a:ext cx="3071834" cy="228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矩形 7"/>
          <p:cNvSpPr/>
          <p:nvPr/>
        </p:nvSpPr>
        <p:spPr>
          <a:xfrm>
            <a:off x="4143372" y="171448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←公車電子看板圖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57224" y="6488668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▲公車下車鈴之實景圖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643570" y="6488692"/>
            <a:ext cx="3095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▲公車下車鈴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拉線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之實景圖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～謝謝聆聽～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518"/>
          <a:stretch>
            <a:fillRect/>
          </a:stretch>
        </p:blipFill>
        <p:spPr bwMode="auto">
          <a:xfrm>
            <a:off x="-428661" y="2500306"/>
            <a:ext cx="10313137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雲朵形圖說文字 5"/>
          <p:cNvSpPr/>
          <p:nvPr/>
        </p:nvSpPr>
        <p:spPr>
          <a:xfrm>
            <a:off x="1571604" y="1714488"/>
            <a:ext cx="3500462" cy="192882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</a:t>
            </a:r>
            <a:r>
              <a:rPr lang="zh-TW" alt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＆</a:t>
            </a:r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lang="zh-TW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學習重點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認識上下公車的注意事項</a:t>
            </a:r>
          </a:p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瞭解在公車上跌倒的處理</a:t>
            </a:r>
          </a:p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知道視野死角的原理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9748" t="61516" r="52652" b="6734"/>
          <a:stretch>
            <a:fillRect/>
          </a:stretch>
        </p:blipFill>
        <p:spPr bwMode="auto">
          <a:xfrm>
            <a:off x="4540746" y="4071942"/>
            <a:ext cx="446041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情境案例</a:t>
            </a:r>
            <a:endParaRPr lang="zh-TW" altLang="en-US" dirty="0">
              <a:latin typeface="華康中特圓體" pitchFamily="49" charset="-120"/>
              <a:ea typeface="華康中特圓體" pitchFamily="49" charset="-12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56830" b="66265"/>
          <a:stretch>
            <a:fillRect/>
          </a:stretch>
        </p:blipFill>
        <p:spPr bwMode="auto">
          <a:xfrm>
            <a:off x="462216" y="1500174"/>
            <a:ext cx="8337231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395536" y="1052736"/>
          <a:ext cx="828092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467544" y="1424384"/>
          <a:ext cx="8280920" cy="4862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如果可以再來一次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p"/>
            </a:pPr>
            <a:r>
              <a:rPr lang="en-US" altLang="zh-TW" dirty="0" smtClean="0">
                <a:latin typeface="方正楷體" pitchFamily="65" charset="-120"/>
                <a:ea typeface="方正楷體" pitchFamily="65" charset="-120"/>
              </a:rPr>
              <a:t>70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歲高齡使用拐杖輔具的阿罔嬸在</a:t>
            </a:r>
            <a:r>
              <a:rPr lang="en-US" altLang="zh-TW" dirty="0" smtClean="0">
                <a:latin typeface="方正楷體" pitchFamily="65" charset="-120"/>
                <a:ea typeface="方正楷體" pitchFamily="65" charset="-120"/>
              </a:rPr>
              <a:t>2010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年</a:t>
            </a:r>
            <a:r>
              <a:rPr lang="en-US" altLang="zh-TW" dirty="0" smtClean="0">
                <a:latin typeface="方正楷體" pitchFamily="65" charset="-120"/>
                <a:ea typeface="方正楷體" pitchFamily="65" charset="-120"/>
              </a:rPr>
              <a:t>9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月中旬，從傳統菜市場買菜完搭乘公車回家，因購買太多的東西，導致上車時間過久，但公車駕駛仍然有耐心地等阿罔嬸就坐後才開始行駛。</a:t>
            </a:r>
            <a:endParaRPr lang="en-US" altLang="zh-TW" dirty="0" smtClean="0">
              <a:latin typeface="方正楷體" pitchFamily="65" charset="-120"/>
              <a:ea typeface="方正楷體" pitchFamily="65" charset="-120"/>
            </a:endParaRPr>
          </a:p>
          <a:p>
            <a:pPr>
              <a:buFont typeface="Wingdings" pitchFamily="2" charset="2"/>
              <a:buChar char="p"/>
            </a:pP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當快到目的地時，司機應該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方正楷體" pitchFamily="65" charset="-120"/>
                <a:ea typeface="方正楷體" pitchFamily="65" charset="-120"/>
              </a:rPr>
              <a:t>1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，等到阿罔嬸要下車時，阿罔嬸應該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方正楷體" pitchFamily="65" charset="-120"/>
                <a:ea typeface="方正楷體" pitchFamily="65" charset="-120"/>
              </a:rPr>
              <a:t>2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，並且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方正楷體" pitchFamily="65" charset="-120"/>
                <a:ea typeface="方正楷體" pitchFamily="65" charset="-120"/>
              </a:rPr>
              <a:t>3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，這樣子她就可以順利的下車，避免掉這場車禍了。</a:t>
            </a:r>
            <a:endParaRPr lang="zh-TW" altLang="en-US" dirty="0">
              <a:latin typeface="方正楷體" pitchFamily="65" charset="-120"/>
              <a:ea typeface="方正楷體" pitchFamily="65" charset="-12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</a:rPr>
              <a:t>如果可以再來一次（選項）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Autofit/>
          </a:bodyPr>
          <a:lstStyle/>
          <a:p>
            <a:pPr marL="806450" indent="-806450">
              <a:buNone/>
            </a:pPr>
            <a:r>
              <a:rPr lang="en-US" altLang="zh-TW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(1)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告知阿罔嬸此站並非候車亭，且較靠近路口，需要注意右側來車，且下車後不可以從公車的前方穿越。</a:t>
            </a:r>
            <a:endParaRPr lang="en-US" altLang="zh-TW" sz="24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(2)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什麼都沒說就讓阿罔嬸下車。</a:t>
            </a:r>
          </a:p>
          <a:p>
            <a:pPr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(3)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繼續往前開，忽略阿罔嬸。</a:t>
            </a:r>
          </a:p>
          <a:p>
            <a:pPr>
              <a:buNone/>
            </a:pPr>
            <a:r>
              <a:rPr lang="en-US" altLang="zh-TW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(1)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毫不猶豫地直接下車。</a:t>
            </a:r>
          </a:p>
          <a:p>
            <a:pPr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(2)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注意右側是否有來車。</a:t>
            </a:r>
          </a:p>
          <a:p>
            <a:pPr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(3)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邊跟人說話邊下車。</a:t>
            </a:r>
          </a:p>
          <a:p>
            <a:pPr>
              <a:buNone/>
            </a:pPr>
            <a:r>
              <a:rPr lang="en-US" altLang="zh-TW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(1)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手握緊扶把，站穩腳步再下車。</a:t>
            </a:r>
          </a:p>
          <a:p>
            <a:pPr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(2)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從車子的前面穿過。</a:t>
            </a:r>
          </a:p>
          <a:p>
            <a:pPr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(3)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逗留在公車車身旁。</a:t>
            </a:r>
            <a:endParaRPr lang="zh-TW" altLang="en-US" sz="18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5" name="直線接點 4"/>
          <p:cNvCxnSpPr/>
          <p:nvPr/>
        </p:nvCxnSpPr>
        <p:spPr>
          <a:xfrm>
            <a:off x="214282" y="3286124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/>
          <p:cNvCxnSpPr/>
          <p:nvPr/>
        </p:nvCxnSpPr>
        <p:spPr>
          <a:xfrm>
            <a:off x="285720" y="4572008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748" t="55245" r="54389" b="12751"/>
          <a:stretch>
            <a:fillRect/>
          </a:stretch>
        </p:blipFill>
        <p:spPr bwMode="auto">
          <a:xfrm>
            <a:off x="5471592" y="3401615"/>
            <a:ext cx="3672408" cy="345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教學評估：本日教學重點回顧</a:t>
            </a:r>
          </a:p>
        </p:txBody>
      </p:sp>
      <p:sp>
        <p:nvSpPr>
          <p:cNvPr id="4" name="圓角矩形 3"/>
          <p:cNvSpPr/>
          <p:nvPr/>
        </p:nvSpPr>
        <p:spPr>
          <a:xfrm>
            <a:off x="571472" y="178592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如果在公車上跌倒的時候怎麼辦？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571472" y="285749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上下公車時應該要注意哪些事情？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圓角矩形 5"/>
          <p:cNvSpPr/>
          <p:nvPr/>
        </p:nvSpPr>
        <p:spPr>
          <a:xfrm>
            <a:off x="571472" y="392906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下車後應該要怎麼走比較好？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sz="3600" dirty="0" smtClean="0">
                <a:latin typeface="華康中特圓體" pitchFamily="49" charset="-120"/>
                <a:ea typeface="華康中特圓體" pitchFamily="49" charset="-120"/>
              </a:rPr>
              <a:t>等公車時的注意事項</a:t>
            </a:r>
            <a:endParaRPr lang="zh-TW" altLang="en-US" sz="3600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等公車時，應在公車等候站裡或靠近站牌的安全地方等候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車子未靠站時，乘客切勿走進車道攔車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214686"/>
            <a:ext cx="2214578" cy="3306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286124"/>
            <a:ext cx="294058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20472" y="3286124"/>
            <a:ext cx="284256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>
          <a:xfrm>
            <a:off x="366310" y="6488692"/>
            <a:ext cx="2634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▲公車站牌景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單一站牌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)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14876" y="5429264"/>
            <a:ext cx="2634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▲公車站牌景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有候車亭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)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683</Words>
  <Application>Microsoft Office PowerPoint</Application>
  <PresentationFormat>如螢幕大小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15" baseType="lpstr">
      <vt:lpstr>Office 佈景主題</vt:lpstr>
      <vt:lpstr>第七單元 大眾運輸好方便    凡事小心才安全</vt:lpstr>
      <vt:lpstr>學習重點</vt:lpstr>
      <vt:lpstr>情境案例</vt:lpstr>
      <vt:lpstr>問題討論</vt:lpstr>
      <vt:lpstr>問題討論</vt:lpstr>
      <vt:lpstr>如果可以再來一次</vt:lpstr>
      <vt:lpstr>如果可以再來一次（選項）</vt:lpstr>
      <vt:lpstr>教學評估：本日教學重點回顧</vt:lpstr>
      <vt:lpstr>等公車時的注意事項</vt:lpstr>
      <vt:lpstr>上下公車注意事項</vt:lpstr>
      <vt:lpstr>搭公車的其他相關注意事項</vt:lpstr>
      <vt:lpstr>公車上跌倒該怎麼辦</vt:lpstr>
      <vt:lpstr>大眾運輸上的電子看板</vt:lpstr>
      <vt:lpstr>～謝謝聆聽～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第四單元 駕照過期要換新    跨線迴轉不可以</dc:title>
  <dc:creator>Sony</dc:creator>
  <cp:lastModifiedBy>JCT-MEM</cp:lastModifiedBy>
  <cp:revision>14</cp:revision>
  <dcterms:created xsi:type="dcterms:W3CDTF">2011-03-21T10:13:42Z</dcterms:created>
  <dcterms:modified xsi:type="dcterms:W3CDTF">2011-03-24T13:00:26Z</dcterms:modified>
</cp:coreProperties>
</file>