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3" r:id="rId7"/>
    <p:sldId id="264" r:id="rId8"/>
    <p:sldId id="265" r:id="rId9"/>
    <p:sldId id="261" r:id="rId10"/>
    <p:sldId id="262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6C7D7C-6FD6-40AC-9137-4FA82227E1F0}" type="doc">
      <dgm:prSet loTypeId="urn:microsoft.com/office/officeart/2005/8/layout/vList2" loCatId="list" qsTypeId="urn:microsoft.com/office/officeart/2005/8/quickstyle/simple1#4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5F00DFAB-A9D6-461F-B039-47444569F4B2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依規定騎機車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C9C47147-0CBC-4DD6-93BB-D3EE502814D1}" type="parTrans" cxnId="{E7946FA6-59F7-4684-B8B7-3027C9859131}">
      <dgm:prSet/>
      <dgm:spPr/>
      <dgm:t>
        <a:bodyPr/>
        <a:lstStyle/>
        <a:p>
          <a:endParaRPr lang="zh-TW" altLang="en-US" sz="1400"/>
        </a:p>
      </dgm:t>
    </dgm:pt>
    <dgm:pt modelId="{346C52E6-2610-4AD9-A6B1-B4936521A61F}" type="sibTrans" cxnId="{E7946FA6-59F7-4684-B8B7-3027C9859131}">
      <dgm:prSet/>
      <dgm:spPr/>
      <dgm:t>
        <a:bodyPr/>
        <a:lstStyle/>
        <a:p>
          <a:endParaRPr lang="zh-TW" altLang="en-US" sz="1400"/>
        </a:p>
      </dgm:t>
    </dgm:pt>
    <dgm:pt modelId="{1F4E2B60-885B-4876-9DBC-392743F13225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依規定轉彎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76F13EF0-99AC-458C-8882-D022B24CAA15}" type="parTrans" cxnId="{4E3C277D-BDD7-4334-80A5-1D6C66E20DFF}">
      <dgm:prSet/>
      <dgm:spPr/>
      <dgm:t>
        <a:bodyPr/>
        <a:lstStyle/>
        <a:p>
          <a:endParaRPr lang="zh-TW" altLang="en-US" sz="1400"/>
        </a:p>
      </dgm:t>
    </dgm:pt>
    <dgm:pt modelId="{6ADC0EF0-12D7-4215-9720-1079554E606F}" type="sibTrans" cxnId="{4E3C277D-BDD7-4334-80A5-1D6C66E20DFF}">
      <dgm:prSet/>
      <dgm:spPr/>
      <dgm:t>
        <a:bodyPr/>
        <a:lstStyle/>
        <a:p>
          <a:endParaRPr lang="zh-TW" altLang="en-US" sz="1400"/>
        </a:p>
      </dgm:t>
    </dgm:pt>
    <dgm:pt modelId="{58CFC77B-C409-4701-ADF4-7863637F33FF}">
      <dgm:prSet phldrT="[文字]" custT="1"/>
      <dgm:spPr/>
      <dgm:t>
        <a:bodyPr/>
        <a:lstStyle/>
        <a:p>
          <a:r>
            <a:rPr lang="zh-TW" altLang="en-US" sz="3200" smtClean="0">
              <a:latin typeface="微軟正黑體" pitchFamily="34" charset="-120"/>
              <a:ea typeface="微軟正黑體" pitchFamily="34" charset="-120"/>
            </a:rPr>
            <a:t>交岔路口讓幹線車先通行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C95D3CC2-F772-458D-88E0-037AE64C247E}" type="parTrans" cxnId="{8A68E945-FFB8-442B-B2A3-E8FE0157AFE8}">
      <dgm:prSet/>
      <dgm:spPr/>
      <dgm:t>
        <a:bodyPr/>
        <a:lstStyle/>
        <a:p>
          <a:endParaRPr lang="zh-TW" altLang="en-US" sz="1400"/>
        </a:p>
      </dgm:t>
    </dgm:pt>
    <dgm:pt modelId="{80914E47-B93B-4938-B951-2BC84868F1B0}" type="sibTrans" cxnId="{8A68E945-FFB8-442B-B2A3-E8FE0157AFE8}">
      <dgm:prSet/>
      <dgm:spPr/>
      <dgm:t>
        <a:bodyPr/>
        <a:lstStyle/>
        <a:p>
          <a:endParaRPr lang="zh-TW" altLang="en-US" sz="1400"/>
        </a:p>
      </dgm:t>
    </dgm:pt>
    <dgm:pt modelId="{E82E6AAA-B0AA-421A-8847-EC66BE98CA09}">
      <dgm:prSet phldrT="[文字]" custT="1"/>
      <dgm:spPr/>
      <dgm:t>
        <a:bodyPr/>
        <a:lstStyle/>
        <a:p>
          <a:r>
            <a:rPr lang="zh-TW" altLang="en-US" sz="3200" dirty="0" smtClean="0">
              <a:latin typeface="微軟正黑體" pitchFamily="34" charset="-120"/>
              <a:ea typeface="微軟正黑體" pitchFamily="34" charset="-120"/>
            </a:rPr>
            <a:t>停車看清楚再開</a:t>
          </a:r>
          <a:endParaRPr lang="zh-TW" altLang="en-US" sz="3200" dirty="0">
            <a:latin typeface="微軟正黑體" pitchFamily="34" charset="-120"/>
            <a:ea typeface="微軟正黑體" pitchFamily="34" charset="-120"/>
          </a:endParaRPr>
        </a:p>
      </dgm:t>
    </dgm:pt>
    <dgm:pt modelId="{0112AE98-E434-4876-98D6-69230155973A}" type="parTrans" cxnId="{C37379D0-9724-472A-B044-031135684A7A}">
      <dgm:prSet/>
      <dgm:spPr/>
      <dgm:t>
        <a:bodyPr/>
        <a:lstStyle/>
        <a:p>
          <a:endParaRPr lang="zh-TW" altLang="en-US" sz="1400"/>
        </a:p>
      </dgm:t>
    </dgm:pt>
    <dgm:pt modelId="{4F4B8557-9A66-4C05-88AB-88B2B2EDB0BB}" type="sibTrans" cxnId="{C37379D0-9724-472A-B044-031135684A7A}">
      <dgm:prSet/>
      <dgm:spPr/>
      <dgm:t>
        <a:bodyPr/>
        <a:lstStyle/>
        <a:p>
          <a:endParaRPr lang="zh-TW" altLang="en-US" sz="1400"/>
        </a:p>
      </dgm:t>
    </dgm:pt>
    <dgm:pt modelId="{41895ED0-6A1E-44D6-AA2C-1AE657107748}" type="pres">
      <dgm:prSet presAssocID="{AB6C7D7C-6FD6-40AC-9137-4FA82227E1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89B65F1-5941-4215-97AE-F02B99678C1D}" type="pres">
      <dgm:prSet presAssocID="{5F00DFAB-A9D6-461F-B039-47444569F4B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2E7A055-14DF-4FD4-BB3E-C5433A275994}" type="pres">
      <dgm:prSet presAssocID="{346C52E6-2610-4AD9-A6B1-B4936521A61F}" presName="spacer" presStyleCnt="0"/>
      <dgm:spPr/>
    </dgm:pt>
    <dgm:pt modelId="{9FCCA91A-F9CB-4069-9DD1-50826DF12C20}" type="pres">
      <dgm:prSet presAssocID="{1F4E2B60-885B-4876-9DBC-392743F132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3982D19-E949-4072-801B-FFCDD75B093B}" type="pres">
      <dgm:prSet presAssocID="{6ADC0EF0-12D7-4215-9720-1079554E606F}" presName="spacer" presStyleCnt="0"/>
      <dgm:spPr/>
    </dgm:pt>
    <dgm:pt modelId="{8DC5866F-F57E-4E14-8987-54BB22F28203}" type="pres">
      <dgm:prSet presAssocID="{58CFC77B-C409-4701-ADF4-7863637F33F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76588B9-BAAF-495B-87D9-F02C5DF59BA3}" type="pres">
      <dgm:prSet presAssocID="{80914E47-B93B-4938-B951-2BC84868F1B0}" presName="spacer" presStyleCnt="0"/>
      <dgm:spPr/>
    </dgm:pt>
    <dgm:pt modelId="{A5242832-AD3B-48B0-9166-1CABFC976B05}" type="pres">
      <dgm:prSet presAssocID="{E82E6AAA-B0AA-421A-8847-EC66BE98CA0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DECA6C8-E2ED-4F47-B6A4-49FF86C408F7}" type="presOf" srcId="{AB6C7D7C-6FD6-40AC-9137-4FA82227E1F0}" destId="{41895ED0-6A1E-44D6-AA2C-1AE657107748}" srcOrd="0" destOrd="0" presId="urn:microsoft.com/office/officeart/2005/8/layout/vList2"/>
    <dgm:cxn modelId="{8A68E945-FFB8-442B-B2A3-E8FE0157AFE8}" srcId="{AB6C7D7C-6FD6-40AC-9137-4FA82227E1F0}" destId="{58CFC77B-C409-4701-ADF4-7863637F33FF}" srcOrd="2" destOrd="0" parTransId="{C95D3CC2-F772-458D-88E0-037AE64C247E}" sibTransId="{80914E47-B93B-4938-B951-2BC84868F1B0}"/>
    <dgm:cxn modelId="{3372179C-A8C2-443D-8449-346CB9E0ABC5}" type="presOf" srcId="{58CFC77B-C409-4701-ADF4-7863637F33FF}" destId="{8DC5866F-F57E-4E14-8987-54BB22F28203}" srcOrd="0" destOrd="0" presId="urn:microsoft.com/office/officeart/2005/8/layout/vList2"/>
    <dgm:cxn modelId="{2C9D3031-4CC7-45D5-A7F5-CBD4724BA8CC}" type="presOf" srcId="{E82E6AAA-B0AA-421A-8847-EC66BE98CA09}" destId="{A5242832-AD3B-48B0-9166-1CABFC976B05}" srcOrd="0" destOrd="0" presId="urn:microsoft.com/office/officeart/2005/8/layout/vList2"/>
    <dgm:cxn modelId="{4E3C277D-BDD7-4334-80A5-1D6C66E20DFF}" srcId="{AB6C7D7C-6FD6-40AC-9137-4FA82227E1F0}" destId="{1F4E2B60-885B-4876-9DBC-392743F13225}" srcOrd="1" destOrd="0" parTransId="{76F13EF0-99AC-458C-8882-D022B24CAA15}" sibTransId="{6ADC0EF0-12D7-4215-9720-1079554E606F}"/>
    <dgm:cxn modelId="{A70569E7-AC78-470D-ADB4-F274DD713177}" type="presOf" srcId="{5F00DFAB-A9D6-461F-B039-47444569F4B2}" destId="{089B65F1-5941-4215-97AE-F02B99678C1D}" srcOrd="0" destOrd="0" presId="urn:microsoft.com/office/officeart/2005/8/layout/vList2"/>
    <dgm:cxn modelId="{C37379D0-9724-472A-B044-031135684A7A}" srcId="{AB6C7D7C-6FD6-40AC-9137-4FA82227E1F0}" destId="{E82E6AAA-B0AA-421A-8847-EC66BE98CA09}" srcOrd="3" destOrd="0" parTransId="{0112AE98-E434-4876-98D6-69230155973A}" sibTransId="{4F4B8557-9A66-4C05-88AB-88B2B2EDB0BB}"/>
    <dgm:cxn modelId="{E7946FA6-59F7-4684-B8B7-3027C9859131}" srcId="{AB6C7D7C-6FD6-40AC-9137-4FA82227E1F0}" destId="{5F00DFAB-A9D6-461F-B039-47444569F4B2}" srcOrd="0" destOrd="0" parTransId="{C9C47147-0CBC-4DD6-93BB-D3EE502814D1}" sibTransId="{346C52E6-2610-4AD9-A6B1-B4936521A61F}"/>
    <dgm:cxn modelId="{1713FFD4-B4E9-47D2-9A0A-66A50C4B8F2F}" type="presOf" srcId="{1F4E2B60-885B-4876-9DBC-392743F13225}" destId="{9FCCA91A-F9CB-4069-9DD1-50826DF12C20}" srcOrd="0" destOrd="0" presId="urn:microsoft.com/office/officeart/2005/8/layout/vList2"/>
    <dgm:cxn modelId="{1EA8378E-7CD4-47A1-AD9A-0931B68615EB}" type="presParOf" srcId="{41895ED0-6A1E-44D6-AA2C-1AE657107748}" destId="{089B65F1-5941-4215-97AE-F02B99678C1D}" srcOrd="0" destOrd="0" presId="urn:microsoft.com/office/officeart/2005/8/layout/vList2"/>
    <dgm:cxn modelId="{B7B64A68-B036-41FC-A692-93C807D4B9AB}" type="presParOf" srcId="{41895ED0-6A1E-44D6-AA2C-1AE657107748}" destId="{72E7A055-14DF-4FD4-BB3E-C5433A275994}" srcOrd="1" destOrd="0" presId="urn:microsoft.com/office/officeart/2005/8/layout/vList2"/>
    <dgm:cxn modelId="{DDA1CF29-3D28-4F08-939B-EACB50A87424}" type="presParOf" srcId="{41895ED0-6A1E-44D6-AA2C-1AE657107748}" destId="{9FCCA91A-F9CB-4069-9DD1-50826DF12C20}" srcOrd="2" destOrd="0" presId="urn:microsoft.com/office/officeart/2005/8/layout/vList2"/>
    <dgm:cxn modelId="{36F28915-3F2A-498D-89E8-3070F2C40D7A}" type="presParOf" srcId="{41895ED0-6A1E-44D6-AA2C-1AE657107748}" destId="{13982D19-E949-4072-801B-FFCDD75B093B}" srcOrd="3" destOrd="0" presId="urn:microsoft.com/office/officeart/2005/8/layout/vList2"/>
    <dgm:cxn modelId="{83959AE4-7A63-4DE3-94E9-B0B783208952}" type="presParOf" srcId="{41895ED0-6A1E-44D6-AA2C-1AE657107748}" destId="{8DC5866F-F57E-4E14-8987-54BB22F28203}" srcOrd="4" destOrd="0" presId="urn:microsoft.com/office/officeart/2005/8/layout/vList2"/>
    <dgm:cxn modelId="{B47E23A0-A9C2-4D7D-A6D3-760B1F0D6829}" type="presParOf" srcId="{41895ED0-6A1E-44D6-AA2C-1AE657107748}" destId="{D76588B9-BAAF-495B-87D9-F02C5DF59BA3}" srcOrd="5" destOrd="0" presId="urn:microsoft.com/office/officeart/2005/8/layout/vList2"/>
    <dgm:cxn modelId="{79096008-7501-41C2-A54E-2A2E3D3DDDB2}" type="presParOf" srcId="{41895ED0-6A1E-44D6-AA2C-1AE657107748}" destId="{A5242832-AD3B-48B0-9166-1CABFC976B05}" srcOrd="6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58903-062E-4AF1-B86E-B6CB74B7D57F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02643-9541-4590-86E3-F4E1F08CF53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0BDCB-3AA2-4F9D-B692-2DA70DB4C953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B4447-A39D-4E5B-8718-497F794D391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91871-665B-423D-9303-2292F3365D28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29FE9-AB77-4B36-A4F0-6C61E846070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F1DAD-C0AB-4C47-AC9B-6A3FB2CECC15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0B46E-C8A0-4237-A0AF-EBB3D2BF177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4B472-AB29-4D68-AAE7-B95335FAD32D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65BDC-F262-4ECE-ACD7-546C2F91A8E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7A956-0756-43C1-BA0B-FD53277445C7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1D255-FB66-46ED-BD41-5D9A8EB6084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69805-12D3-44B3-A439-DA12299F418B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50914-0305-4119-9485-525DC0D05A2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0BE39-0D8A-4229-BDA4-6CCD43D6BC6F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6494D-117B-4365-820C-6CB887E3307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B97A8-0012-4A25-ABE7-1FB55AD2215D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9DB65-D134-4D41-8BE6-86FE70C3557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37F45-8FC9-4948-81C6-62BD5C0BC5CF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F59A-DAD0-4876-B6A0-28BFC61787B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9C09C-A964-4A21-A570-BB986354E04B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49842-152D-4090-BF0D-48AD0C39E7D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8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70FFEA-449F-495F-BBE1-D5FBE4E8BDAC}" type="datetimeFigureOut">
              <a:rPr lang="zh-TW" altLang="en-US"/>
              <a:pPr>
                <a:defRPr/>
              </a:pPr>
              <a:t>2011/4/1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9CEDFF0-974F-4724-B966-CC0D9ED7535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4213" y="0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ea typeface="文鼎古印體" pitchFamily="49" charset="-120"/>
              </a:rPr>
              <a:t>第一單元</a:t>
            </a:r>
            <a:br>
              <a:rPr lang="zh-TW" altLang="en-US" dirty="0" smtClean="0">
                <a:ea typeface="文鼎古印體" pitchFamily="49" charset="-120"/>
              </a:rPr>
            </a:br>
            <a:r>
              <a:rPr lang="zh-TW" altLang="en-US" dirty="0" smtClean="0">
                <a:ea typeface="文鼎古印體" pitchFamily="49" charset="-120"/>
              </a:rPr>
              <a:t>駕照過期要換新    跨線迴轉不可以</a:t>
            </a:r>
            <a:endParaRPr lang="zh-TW" altLang="en-US" dirty="0">
              <a:ea typeface="文鼎古印體" pitchFamily="49" charset="-12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563" y="1431925"/>
            <a:ext cx="9248776" cy="712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高齡者生理退化</a:t>
            </a:r>
          </a:p>
        </p:txBody>
      </p:sp>
      <p:pic>
        <p:nvPicPr>
          <p:cNvPr id="4" name="內容版面配置區 3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0688" y="1639888"/>
            <a:ext cx="8242300" cy="45354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停止駕駛後，其他用路選擇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785938"/>
            <a:ext cx="29368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3714750"/>
            <a:ext cx="33401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785938"/>
            <a:ext cx="3071813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矩形 6"/>
          <p:cNvSpPr>
            <a:spLocks noChangeArrowheads="1"/>
          </p:cNvSpPr>
          <p:nvPr/>
        </p:nvSpPr>
        <p:spPr bwMode="auto">
          <a:xfrm>
            <a:off x="1143000" y="3929063"/>
            <a:ext cx="141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sz="2400">
                <a:latin typeface="華康中黑體"/>
                <a:ea typeface="華康中黑體"/>
                <a:cs typeface="華康中黑體"/>
              </a:rPr>
              <a:t>▲搭公車</a:t>
            </a:r>
          </a:p>
        </p:txBody>
      </p:sp>
      <p:sp>
        <p:nvSpPr>
          <p:cNvPr id="23558" name="矩形 7"/>
          <p:cNvSpPr>
            <a:spLocks noChangeArrowheads="1"/>
          </p:cNvSpPr>
          <p:nvPr/>
        </p:nvSpPr>
        <p:spPr bwMode="auto">
          <a:xfrm>
            <a:off x="3714750" y="6143625"/>
            <a:ext cx="1724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sz="2400">
                <a:latin typeface="華康中黑體"/>
                <a:ea typeface="華康中黑體"/>
                <a:cs typeface="華康中黑體"/>
              </a:rPr>
              <a:t>▲搭計程車</a:t>
            </a:r>
          </a:p>
        </p:txBody>
      </p:sp>
      <p:sp>
        <p:nvSpPr>
          <p:cNvPr id="23559" name="矩形 8"/>
          <p:cNvSpPr>
            <a:spLocks noChangeArrowheads="1"/>
          </p:cNvSpPr>
          <p:nvPr/>
        </p:nvSpPr>
        <p:spPr bwMode="auto">
          <a:xfrm>
            <a:off x="6786563" y="4000500"/>
            <a:ext cx="1724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zh-TW" altLang="en-US" sz="2400">
                <a:latin typeface="華康中黑體"/>
                <a:ea typeface="華康中黑體"/>
                <a:cs typeface="華康中黑體"/>
              </a:rPr>
              <a:t>▲親人接送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騎機車應遵守事項</a:t>
            </a:r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25780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群組 6"/>
          <p:cNvGrpSpPr>
            <a:grpSpLocks/>
          </p:cNvGrpSpPr>
          <p:nvPr/>
        </p:nvGrpSpPr>
        <p:grpSpPr bwMode="auto">
          <a:xfrm>
            <a:off x="5857875" y="1714500"/>
            <a:ext cx="3143250" cy="4714875"/>
            <a:chOff x="5857884" y="1714488"/>
            <a:chExt cx="3143272" cy="4714908"/>
          </a:xfrm>
        </p:grpSpPr>
        <p:pic>
          <p:nvPicPr>
            <p:cNvPr id="24582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857884" y="1714488"/>
              <a:ext cx="3143272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3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857884" y="4143380"/>
              <a:ext cx="3143272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6438" y="1714500"/>
            <a:ext cx="3214687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38" y="1714500"/>
            <a:ext cx="32416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機車上路前的簡易檢查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油表是否具有足夠的汽油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機油是否需要更換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(3)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前後煞車是否正常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(4)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頭燈、方向燈及煞車燈是否正常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(5)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喇叭是否正常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(6)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照後鏡是否齊全並調整到位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(7)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胎壓是否足夠、胎紋是否過度磨損而不足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～謝謝聆聽～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517"/>
          <a:stretch>
            <a:fillRect/>
          </a:stretch>
        </p:blipFill>
        <p:spPr bwMode="auto">
          <a:xfrm>
            <a:off x="-428625" y="2500313"/>
            <a:ext cx="1031240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雲朵形圖說文字 5"/>
          <p:cNvSpPr/>
          <p:nvPr/>
        </p:nvSpPr>
        <p:spPr>
          <a:xfrm>
            <a:off x="1571604" y="1714488"/>
            <a:ext cx="3500462" cy="192882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</a:t>
            </a:r>
            <a:r>
              <a:rPr kumimoji="0" lang="zh-TW" alt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＆</a:t>
            </a:r>
            <a:r>
              <a:rPr kumimoji="0" lang="en-US" altLang="zh-TW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kumimoji="0" lang="zh-TW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>
                <a:latin typeface="華康中特圓體" pitchFamily="49" charset="-120"/>
                <a:ea typeface="華康中特圓體" pitchFamily="49" charset="-120"/>
              </a:rPr>
              <a:t>學習重點</a:t>
            </a:r>
          </a:p>
        </p:txBody>
      </p:sp>
      <p:sp>
        <p:nvSpPr>
          <p:cNvPr id="1433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4800" smtClean="0">
                <a:latin typeface="微軟正黑體"/>
                <a:ea typeface="微軟正黑體"/>
                <a:cs typeface="微軟正黑體"/>
              </a:rPr>
              <a:t>認識駕照、行照的注意事項</a:t>
            </a:r>
          </a:p>
          <a:p>
            <a:r>
              <a:rPr lang="zh-TW" altLang="en-US" sz="4800" smtClean="0">
                <a:latin typeface="微軟正黑體"/>
                <a:ea typeface="微軟正黑體"/>
                <a:cs typeface="微軟正黑體"/>
              </a:rPr>
              <a:t>了解慢速機車應行駛於機車專用道右側</a:t>
            </a:r>
          </a:p>
          <a:p>
            <a:r>
              <a:rPr lang="zh-TW" altLang="en-US" sz="4800" smtClean="0">
                <a:latin typeface="微軟正黑體"/>
                <a:ea typeface="微軟正黑體"/>
                <a:cs typeface="微軟正黑體"/>
              </a:rPr>
              <a:t>了解不能在快車道上直接橫跨雙黃實線迴轉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12875"/>
            <a:ext cx="856932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情境案例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>
                <a:latin typeface="華康中特圓體" pitchFamily="49" charset="-120"/>
                <a:ea typeface="華康中特圓體" pitchFamily="49" charset="-120"/>
              </a:rPr>
              <a:t>問題討論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0" t="4597" r="31947" b="80231"/>
          <a:stretch>
            <a:fillRect/>
          </a:stretch>
        </p:blipFill>
        <p:spPr bwMode="auto">
          <a:xfrm>
            <a:off x="0" y="0"/>
            <a:ext cx="22320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資料庫圖表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775" y="1047750"/>
            <a:ext cx="8461375" cy="5475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>
                <a:latin typeface="華康中特圓體" pitchFamily="49" charset="-120"/>
                <a:ea typeface="華康中特圓體" pitchFamily="49" charset="-120"/>
              </a:rPr>
              <a:t>問題討論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00" t="4597" r="31947" b="80231"/>
          <a:stretch>
            <a:fillRect/>
          </a:stretch>
        </p:blipFill>
        <p:spPr bwMode="auto">
          <a:xfrm>
            <a:off x="0" y="0"/>
            <a:ext cx="22320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資料庫圖表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288" y="1420813"/>
            <a:ext cx="8497887" cy="546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如果可以再來一次</a:t>
            </a:r>
            <a:endParaRPr lang="zh-TW" altLang="en-US" dirty="0">
              <a:latin typeface="華康中特圓體" pitchFamily="49" charset="-120"/>
              <a:ea typeface="華康中特圓體" pitchFamily="49" charset="-120"/>
            </a:endParaRPr>
          </a:p>
        </p:txBody>
      </p:sp>
      <p:pic>
        <p:nvPicPr>
          <p:cNvPr id="3" name="內容版面配置區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7500" y="1517650"/>
            <a:ext cx="8375650" cy="46148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如果可以再來一次（選項）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華康中黑體" pitchFamily="49" charset="-120"/>
                <a:ea typeface="華康中黑體" pitchFamily="49" charset="-120"/>
              </a:rPr>
              <a:t>1  </a:t>
            </a: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(1)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戴好斗笠，以便辦完事後直接前往田裡工作。</a:t>
            </a:r>
            <a:endParaRPr lang="en-US" altLang="zh-TW" sz="2300" dirty="0" smtClean="0">
              <a:latin typeface="華康中黑體" pitchFamily="49" charset="-120"/>
              <a:ea typeface="華康中黑體" pitchFamily="49" charset="-12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   (2)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先小喝一杯，以便能聚精會神地騎車。</a:t>
            </a:r>
            <a:endParaRPr lang="en-US" altLang="zh-TW" sz="2300" dirty="0" smtClean="0">
              <a:latin typeface="華康中黑體" pitchFamily="49" charset="-120"/>
              <a:ea typeface="華康中黑體" pitchFamily="49" charset="-120"/>
            </a:endParaRPr>
          </a:p>
          <a:p>
            <a:pPr marL="896938" indent="-8969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   (3)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先檢查機車裝置是否正常及確認攜帶駕照、行照，並戴 好安全帽才離開家門。</a:t>
            </a:r>
            <a:endParaRPr lang="en-US" altLang="zh-TW" sz="2300" dirty="0" smtClean="0">
              <a:latin typeface="華康中黑體" pitchFamily="49" charset="-120"/>
              <a:ea typeface="華康中黑體" pitchFamily="49" charset="-120"/>
            </a:endParaRPr>
          </a:p>
          <a:p>
            <a:pPr marL="533400" indent="-5334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華康中黑體" pitchFamily="49" charset="-120"/>
                <a:ea typeface="華康中黑體" pitchFamily="49" charset="-120"/>
              </a:rPr>
              <a:t>2  </a:t>
            </a: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(1)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毫不猶豫騎進快車道，以利後方來車通行。</a:t>
            </a:r>
            <a:endParaRPr lang="en-US" altLang="zh-TW" sz="2300" dirty="0" smtClean="0">
              <a:latin typeface="華康中黑體" pitchFamily="49" charset="-120"/>
              <a:ea typeface="華康中黑體" pitchFamily="49" charset="-120"/>
            </a:endParaRPr>
          </a:p>
          <a:p>
            <a:pPr marL="896938" indent="-8969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   (2)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騎往機車專用道，並靠右行駛，以利後方較快速的機車通行。</a:t>
            </a:r>
            <a:endParaRPr lang="en-US" altLang="zh-TW" sz="2300" dirty="0" smtClean="0">
              <a:latin typeface="華康中黑體" pitchFamily="49" charset="-120"/>
              <a:ea typeface="華康中黑體" pitchFamily="49" charset="-120"/>
            </a:endParaRPr>
          </a:p>
          <a:p>
            <a:pPr marL="533400" indent="-5334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   (3)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打開雙黃警示燈，便安心地以更慢的速度行駛。</a:t>
            </a:r>
            <a:endParaRPr lang="en-US" altLang="zh-TW" sz="2300" dirty="0" smtClean="0">
              <a:latin typeface="華康中黑體" pitchFamily="49" charset="-120"/>
              <a:ea typeface="華康中黑體" pitchFamily="49" charset="-120"/>
            </a:endParaRPr>
          </a:p>
          <a:p>
            <a:pPr marL="533400" indent="-5334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華康中黑體" pitchFamily="49" charset="-120"/>
                <a:ea typeface="華康中黑體" pitchFamily="49" charset="-120"/>
              </a:rPr>
              <a:t>3  </a:t>
            </a: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(1)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為求方便，直接穿越快車道，直達農會大樓門前。</a:t>
            </a:r>
            <a:endParaRPr lang="en-US" altLang="zh-TW" sz="2300" dirty="0" smtClean="0">
              <a:latin typeface="華康中黑體" pitchFamily="49" charset="-120"/>
              <a:ea typeface="華康中黑體" pitchFamily="49" charset="-120"/>
            </a:endParaRPr>
          </a:p>
          <a:p>
            <a:pPr marL="896938" indent="-8969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   (2)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先在一旁等候，待有機車騎士穿越快車道迴轉時，藉著他的掩護一同穿越快車道。</a:t>
            </a:r>
            <a:endParaRPr lang="en-US" altLang="zh-TW" sz="2300" dirty="0" smtClean="0">
              <a:latin typeface="華康中黑體" pitchFamily="49" charset="-120"/>
              <a:ea typeface="華康中黑體" pitchFamily="49" charset="-120"/>
            </a:endParaRPr>
          </a:p>
          <a:p>
            <a:pPr marL="896938" indent="-89693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sz="2300" dirty="0" smtClean="0">
                <a:latin typeface="華康中黑體" pitchFamily="49" charset="-120"/>
                <a:ea typeface="華康中黑體" pitchFamily="49" charset="-120"/>
              </a:rPr>
              <a:t>   (3)</a:t>
            </a:r>
            <a:r>
              <a:rPr lang="zh-TW" altLang="en-US" sz="2300" dirty="0" smtClean="0">
                <a:latin typeface="華康中黑體" pitchFamily="49" charset="-120"/>
                <a:ea typeface="華康中黑體" pitchFamily="49" charset="-120"/>
              </a:rPr>
              <a:t>遵守交通規則，先行至路口處，等待兩段式左轉，再前往農會。</a:t>
            </a:r>
          </a:p>
        </p:txBody>
      </p:sp>
      <p:cxnSp>
        <p:nvCxnSpPr>
          <p:cNvPr id="5" name="直線接點 4"/>
          <p:cNvCxnSpPr/>
          <p:nvPr/>
        </p:nvCxnSpPr>
        <p:spPr>
          <a:xfrm>
            <a:off x="214313" y="3213100"/>
            <a:ext cx="8715375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/>
          <p:cNvCxnSpPr/>
          <p:nvPr/>
        </p:nvCxnSpPr>
        <p:spPr>
          <a:xfrm>
            <a:off x="214313" y="4856163"/>
            <a:ext cx="8715375" cy="15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latin typeface="華康中特圓體" pitchFamily="49" charset="-120"/>
                <a:ea typeface="華康中特圓體" pitchFamily="49" charset="-120"/>
              </a:rPr>
              <a:t>教學評估：本日教學重點回顧</a:t>
            </a:r>
          </a:p>
        </p:txBody>
      </p:sp>
      <p:sp>
        <p:nvSpPr>
          <p:cNvPr id="4" name="圓角矩形 3"/>
          <p:cNvSpPr/>
          <p:nvPr/>
        </p:nvSpPr>
        <p:spPr>
          <a:xfrm>
            <a:off x="571500" y="1785938"/>
            <a:ext cx="8143875" cy="92868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2800" dirty="0">
                <a:latin typeface="微軟正黑體" pitchFamily="34" charset="-120"/>
                <a:ea typeface="微軟正黑體" pitchFamily="34" charset="-120"/>
              </a:rPr>
              <a:t>騎機車上路前，應注意駕照、行照的哪些事情？</a:t>
            </a:r>
            <a:endParaRPr kumimoji="0"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71500" y="2857500"/>
            <a:ext cx="8143875" cy="92868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2800" dirty="0">
                <a:latin typeface="微軟正黑體" pitchFamily="34" charset="-120"/>
                <a:ea typeface="微軟正黑體" pitchFamily="34" charset="-120"/>
              </a:rPr>
              <a:t>高齡者在哪些部分會有退化的情況？</a:t>
            </a:r>
            <a:endParaRPr kumimoji="0"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571500" y="3929063"/>
            <a:ext cx="8143875" cy="92868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2800" dirty="0">
                <a:latin typeface="微軟正黑體" pitchFamily="34" charset="-120"/>
                <a:ea typeface="微軟正黑體" pitchFamily="34" charset="-120"/>
              </a:rPr>
              <a:t>騎機車應該注意哪些事情？</a:t>
            </a:r>
            <a:endParaRPr kumimoji="0"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571500" y="5000625"/>
            <a:ext cx="8143875" cy="92868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2800" dirty="0">
                <a:latin typeface="微軟正黑體" pitchFamily="34" charset="-120"/>
                <a:ea typeface="微軟正黑體" pitchFamily="34" charset="-120"/>
              </a:rPr>
              <a:t>騎機車上路前，應注意機車的哪些地方？</a:t>
            </a:r>
            <a:endParaRPr kumimoji="0" lang="zh-TW" altLang="en-US" sz="2800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>
                <a:latin typeface="華康中特圓體" pitchFamily="49" charset="-120"/>
                <a:ea typeface="華康中特圓體" pitchFamily="49" charset="-120"/>
              </a:rPr>
              <a:t>教學材料：用路常識</a:t>
            </a:r>
          </a:p>
        </p:txBody>
      </p:sp>
      <p:sp>
        <p:nvSpPr>
          <p:cNvPr id="21506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sz="4000" smtClean="0">
                <a:latin typeface="微軟正黑體"/>
                <a:ea typeface="微軟正黑體"/>
                <a:cs typeface="微軟正黑體"/>
              </a:rPr>
              <a:t>出門前備妥有效期限內的駕照行照</a:t>
            </a:r>
            <a:endParaRPr lang="en-US" altLang="zh-TW" sz="4000" smtClean="0">
              <a:latin typeface="微軟正黑體"/>
              <a:ea typeface="微軟正黑體"/>
              <a:cs typeface="微軟正黑體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en-US" sz="4000" smtClean="0">
                <a:latin typeface="微軟正黑體"/>
                <a:ea typeface="微軟正黑體"/>
                <a:cs typeface="微軟正黑體"/>
              </a:rPr>
              <a:t>機車駕照行照換發時機與年限</a:t>
            </a:r>
            <a:endParaRPr lang="en-US" altLang="zh-TW" sz="4000" smtClean="0">
              <a:latin typeface="微軟正黑體"/>
              <a:ea typeface="微軟正黑體"/>
              <a:cs typeface="微軟正黑體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2343" r="7430"/>
          <a:stretch>
            <a:fillRect/>
          </a:stretch>
        </p:blipFill>
        <p:spPr bwMode="auto">
          <a:xfrm>
            <a:off x="5508625" y="1700213"/>
            <a:ext cx="3455988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340</Words>
  <Application>Microsoft Office PowerPoint</Application>
  <PresentationFormat>On-screen Show (4:3)</PresentationFormat>
  <Paragraphs>33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簡報設計範本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3" baseType="lpstr">
      <vt:lpstr>Calibri</vt:lpstr>
      <vt:lpstr>新細明體</vt:lpstr>
      <vt:lpstr>Arial</vt:lpstr>
      <vt:lpstr>文鼎古印體</vt:lpstr>
      <vt:lpstr>華康中特圓體</vt:lpstr>
      <vt:lpstr>微軟正黑體</vt:lpstr>
      <vt:lpstr>Wingdings</vt:lpstr>
      <vt:lpstr>華康中黑體</vt:lpstr>
      <vt:lpstr>Office 佈景主題</vt:lpstr>
      <vt:lpstr>第一單元 駕照過期要換新    跨線迴轉不可以</vt:lpstr>
      <vt:lpstr>學習重點</vt:lpstr>
      <vt:lpstr>情境案例</vt:lpstr>
      <vt:lpstr>問題討論</vt:lpstr>
      <vt:lpstr>問題討論</vt:lpstr>
      <vt:lpstr>如果可以再來一次</vt:lpstr>
      <vt:lpstr>如果可以再來一次（選項）</vt:lpstr>
      <vt:lpstr>教學評估：本日教學重點回顧</vt:lpstr>
      <vt:lpstr>教學材料：用路常識</vt:lpstr>
      <vt:lpstr>高齡者生理退化</vt:lpstr>
      <vt:lpstr>停止駕駛後，其他用路選擇</vt:lpstr>
      <vt:lpstr>騎機車應遵守事項</vt:lpstr>
      <vt:lpstr>機車上路前的簡易檢查</vt:lpstr>
      <vt:lpstr>～謝謝聆聽～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第一單元 駕照過期要換新    跨線迴轉不可以</dc:title>
  <dc:creator>Sony</dc:creator>
  <cp:lastModifiedBy>CCU</cp:lastModifiedBy>
  <cp:revision>21</cp:revision>
  <dcterms:created xsi:type="dcterms:W3CDTF">2011-03-15T07:09:44Z</dcterms:created>
  <dcterms:modified xsi:type="dcterms:W3CDTF">2011-04-01T01:47:15Z</dcterms:modified>
</cp:coreProperties>
</file>