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8" r:id="rId6"/>
    <p:sldId id="269" r:id="rId7"/>
    <p:sldId id="261" r:id="rId8"/>
    <p:sldId id="262" r:id="rId9"/>
    <p:sldId id="263" r:id="rId10"/>
    <p:sldId id="264" r:id="rId11"/>
    <p:sldId id="265" r:id="rId12"/>
    <p:sldId id="266" r:id="rId13"/>
    <p:sldId id="270" r:id="rId14"/>
    <p:sldId id="271" r:id="rId15"/>
    <p:sldId id="267" r:id="rId16"/>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71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8EE153-0E87-43C9-80AA-FA6E5AA5EA4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28D48EC6-4D02-4FE5-BC8E-D7F2B4EFE816}">
      <dgm:prSet phldrT="[文字]" custT="1">
        <dgm:style>
          <a:lnRef idx="1">
            <a:schemeClr val="accent2"/>
          </a:lnRef>
          <a:fillRef idx="2">
            <a:schemeClr val="accent2"/>
          </a:fillRef>
          <a:effectRef idx="1">
            <a:schemeClr val="accent2"/>
          </a:effectRef>
          <a:fontRef idx="minor">
            <a:schemeClr val="dk1"/>
          </a:fontRef>
        </dgm:style>
      </dgm:prSet>
      <dgm:spPr/>
      <dgm:t>
        <a:bodyPr/>
        <a:lstStyle/>
        <a:p>
          <a:r>
            <a:rPr lang="en-US" altLang="en-US" sz="3600" dirty="0" smtClean="0">
              <a:latin typeface="微軟正黑體" pitchFamily="34" charset="-120"/>
              <a:ea typeface="微軟正黑體" pitchFamily="34" charset="-120"/>
            </a:rPr>
            <a:t>(</a:t>
          </a:r>
          <a:r>
            <a:rPr lang="zh-TW" altLang="en-US" sz="3600" dirty="0" smtClean="0">
              <a:latin typeface="微軟正黑體" pitchFamily="34" charset="-120"/>
              <a:ea typeface="微軟正黑體" pitchFamily="34" charset="-120"/>
            </a:rPr>
            <a:t>一</a:t>
          </a:r>
          <a:r>
            <a:rPr lang="en-US" altLang="en-US" sz="3600" dirty="0" smtClean="0">
              <a:latin typeface="微軟正黑體" pitchFamily="34" charset="-120"/>
              <a:ea typeface="微軟正黑體" pitchFamily="34" charset="-120"/>
            </a:rPr>
            <a:t>)WHY</a:t>
          </a:r>
          <a:r>
            <a:rPr lang="zh-TW" altLang="en-US" sz="3600" dirty="0" smtClean="0">
              <a:latin typeface="微軟正黑體" pitchFamily="34" charset="-120"/>
              <a:ea typeface="微軟正黑體" pitchFamily="34" charset="-120"/>
            </a:rPr>
            <a:t>：為什麼會發生事故？</a:t>
          </a:r>
          <a:endParaRPr lang="zh-TW" altLang="en-US" sz="3600" dirty="0">
            <a:latin typeface="微軟正黑體" pitchFamily="34" charset="-120"/>
            <a:ea typeface="微軟正黑體" pitchFamily="34" charset="-120"/>
          </a:endParaRPr>
        </a:p>
      </dgm:t>
    </dgm:pt>
    <dgm:pt modelId="{3527CA77-7DEE-42B1-B715-73F11FDB1960}" type="parTrans" cxnId="{B5FAB8EF-84D6-4EFD-93CC-3EDEDE6ED3D5}">
      <dgm:prSet/>
      <dgm:spPr/>
      <dgm:t>
        <a:bodyPr/>
        <a:lstStyle/>
        <a:p>
          <a:endParaRPr lang="zh-TW" altLang="en-US"/>
        </a:p>
      </dgm:t>
    </dgm:pt>
    <dgm:pt modelId="{7EE6A394-5925-4B29-8693-0FE273B4DF1B}" type="sibTrans" cxnId="{B5FAB8EF-84D6-4EFD-93CC-3EDEDE6ED3D5}">
      <dgm:prSet/>
      <dgm:spPr/>
      <dgm:t>
        <a:bodyPr/>
        <a:lstStyle/>
        <a:p>
          <a:endParaRPr lang="zh-TW" altLang="en-US"/>
        </a:p>
      </dgm:t>
    </dgm:pt>
    <dgm:pt modelId="{5FB0F35E-D15B-445A-B934-CA3E47CBFD5A}">
      <dgm:prSet phldrT="[文字]" custT="1"/>
      <dgm:spPr/>
      <dgm:t>
        <a:bodyPr/>
        <a:lstStyle/>
        <a:p>
          <a:r>
            <a:rPr lang="zh-TW" altLang="en-US" sz="4000" dirty="0" smtClean="0">
              <a:latin typeface="微軟正黑體" pitchFamily="34" charset="-120"/>
              <a:ea typeface="微軟正黑體" pitchFamily="34" charset="-120"/>
            </a:rPr>
            <a:t>這場車禍的黃老太太應該負什麼責任？</a:t>
          </a:r>
          <a:endParaRPr lang="zh-TW" altLang="en-US" sz="4000" dirty="0">
            <a:latin typeface="微軟正黑體" pitchFamily="34" charset="-120"/>
            <a:ea typeface="微軟正黑體" pitchFamily="34" charset="-120"/>
          </a:endParaRPr>
        </a:p>
      </dgm:t>
    </dgm:pt>
    <dgm:pt modelId="{3D021C12-356C-4973-B222-755B3218E857}" type="parTrans" cxnId="{3840F9DC-B2D2-49C6-B3F7-27F1CCE88928}">
      <dgm:prSet/>
      <dgm:spPr/>
      <dgm:t>
        <a:bodyPr/>
        <a:lstStyle/>
        <a:p>
          <a:endParaRPr lang="zh-TW" altLang="en-US"/>
        </a:p>
      </dgm:t>
    </dgm:pt>
    <dgm:pt modelId="{F7E3A3C2-DE8D-4F93-9C08-0FD8D9144A91}" type="sibTrans" cxnId="{3840F9DC-B2D2-49C6-B3F7-27F1CCE88928}">
      <dgm:prSet/>
      <dgm:spPr/>
      <dgm:t>
        <a:bodyPr/>
        <a:lstStyle/>
        <a:p>
          <a:endParaRPr lang="zh-TW" altLang="en-US"/>
        </a:p>
      </dgm:t>
    </dgm:pt>
    <dgm:pt modelId="{4BFE6C6B-00A5-4A7D-BBC1-F4D6134CE758}">
      <dgm:prSet custT="1"/>
      <dgm:spPr/>
      <dgm:t>
        <a:bodyPr/>
        <a:lstStyle/>
        <a:p>
          <a:r>
            <a:rPr lang="zh-TW" altLang="en-US" sz="4000" dirty="0" smtClean="0">
              <a:latin typeface="微軟正黑體" pitchFamily="34" charset="-120"/>
              <a:ea typeface="微軟正黑體" pitchFamily="34" charset="-120"/>
            </a:rPr>
            <a:t>這場車禍中的大貨車司機需要負什麼責任？</a:t>
          </a:r>
          <a:endParaRPr lang="zh-TW" altLang="en-US" sz="4000" dirty="0" smtClean="0">
            <a:latin typeface="微軟正黑體" pitchFamily="34" charset="-120"/>
            <a:ea typeface="微軟正黑體" pitchFamily="34" charset="-120"/>
          </a:endParaRPr>
        </a:p>
      </dgm:t>
    </dgm:pt>
    <dgm:pt modelId="{580141DE-918E-41C2-B24E-138615AAD3CC}" type="parTrans" cxnId="{BD9ACD4D-DBDF-4496-91D7-DE8AC79A969D}">
      <dgm:prSet/>
      <dgm:spPr/>
      <dgm:t>
        <a:bodyPr/>
        <a:lstStyle/>
        <a:p>
          <a:endParaRPr lang="zh-TW" altLang="en-US"/>
        </a:p>
      </dgm:t>
    </dgm:pt>
    <dgm:pt modelId="{8D41A892-075D-42E5-A248-13D5DD53DAFF}" type="sibTrans" cxnId="{BD9ACD4D-DBDF-4496-91D7-DE8AC79A969D}">
      <dgm:prSet/>
      <dgm:spPr/>
      <dgm:t>
        <a:bodyPr/>
        <a:lstStyle/>
        <a:p>
          <a:endParaRPr lang="zh-TW" altLang="en-US"/>
        </a:p>
      </dgm:t>
    </dgm:pt>
    <dgm:pt modelId="{5C70223A-364A-46B6-A6E3-54B2C4391F1C}" type="pres">
      <dgm:prSet presAssocID="{2D8EE153-0E87-43C9-80AA-FA6E5AA5EA47}" presName="linear" presStyleCnt="0">
        <dgm:presLayoutVars>
          <dgm:animLvl val="lvl"/>
          <dgm:resizeHandles val="exact"/>
        </dgm:presLayoutVars>
      </dgm:prSet>
      <dgm:spPr/>
      <dgm:t>
        <a:bodyPr/>
        <a:lstStyle/>
        <a:p>
          <a:endParaRPr lang="zh-TW" altLang="en-US"/>
        </a:p>
      </dgm:t>
    </dgm:pt>
    <dgm:pt modelId="{9B9F1B21-A32C-413D-80BF-38046BB2FF2E}" type="pres">
      <dgm:prSet presAssocID="{28D48EC6-4D02-4FE5-BC8E-D7F2B4EFE816}" presName="parentText" presStyleLbl="node1" presStyleIdx="0" presStyleCnt="1" custScaleY="74080">
        <dgm:presLayoutVars>
          <dgm:chMax val="0"/>
          <dgm:bulletEnabled val="1"/>
        </dgm:presLayoutVars>
      </dgm:prSet>
      <dgm:spPr/>
      <dgm:t>
        <a:bodyPr/>
        <a:lstStyle/>
        <a:p>
          <a:endParaRPr lang="zh-TW" altLang="en-US"/>
        </a:p>
      </dgm:t>
    </dgm:pt>
    <dgm:pt modelId="{75CB2590-6BA2-4A39-BE7F-959880BEA071}" type="pres">
      <dgm:prSet presAssocID="{28D48EC6-4D02-4FE5-BC8E-D7F2B4EFE816}" presName="childText" presStyleLbl="revTx" presStyleIdx="0" presStyleCnt="1">
        <dgm:presLayoutVars>
          <dgm:bulletEnabled val="1"/>
        </dgm:presLayoutVars>
      </dgm:prSet>
      <dgm:spPr/>
      <dgm:t>
        <a:bodyPr/>
        <a:lstStyle/>
        <a:p>
          <a:endParaRPr lang="zh-TW" altLang="en-US"/>
        </a:p>
      </dgm:t>
    </dgm:pt>
  </dgm:ptLst>
  <dgm:cxnLst>
    <dgm:cxn modelId="{0BB19C22-828A-4388-A582-F19F059263AC}" type="presOf" srcId="{2D8EE153-0E87-43C9-80AA-FA6E5AA5EA47}" destId="{5C70223A-364A-46B6-A6E3-54B2C4391F1C}" srcOrd="0" destOrd="0" presId="urn:microsoft.com/office/officeart/2005/8/layout/vList2"/>
    <dgm:cxn modelId="{2404243B-D532-466E-9B1C-EC4D0E2D7CF2}" type="presOf" srcId="{4BFE6C6B-00A5-4A7D-BBC1-F4D6134CE758}" destId="{75CB2590-6BA2-4A39-BE7F-959880BEA071}" srcOrd="0" destOrd="1" presId="urn:microsoft.com/office/officeart/2005/8/layout/vList2"/>
    <dgm:cxn modelId="{52BC4E1A-89B0-47A2-AE43-1F7FF9D3E8C3}" type="presOf" srcId="{5FB0F35E-D15B-445A-B934-CA3E47CBFD5A}" destId="{75CB2590-6BA2-4A39-BE7F-959880BEA071}" srcOrd="0" destOrd="0" presId="urn:microsoft.com/office/officeart/2005/8/layout/vList2"/>
    <dgm:cxn modelId="{BD9ACD4D-DBDF-4496-91D7-DE8AC79A969D}" srcId="{28D48EC6-4D02-4FE5-BC8E-D7F2B4EFE816}" destId="{4BFE6C6B-00A5-4A7D-BBC1-F4D6134CE758}" srcOrd="1" destOrd="0" parTransId="{580141DE-918E-41C2-B24E-138615AAD3CC}" sibTransId="{8D41A892-075D-42E5-A248-13D5DD53DAFF}"/>
    <dgm:cxn modelId="{157038DF-5BC2-4CE6-AB06-53DB83705407}" type="presOf" srcId="{28D48EC6-4D02-4FE5-BC8E-D7F2B4EFE816}" destId="{9B9F1B21-A32C-413D-80BF-38046BB2FF2E}" srcOrd="0" destOrd="0" presId="urn:microsoft.com/office/officeart/2005/8/layout/vList2"/>
    <dgm:cxn modelId="{B5FAB8EF-84D6-4EFD-93CC-3EDEDE6ED3D5}" srcId="{2D8EE153-0E87-43C9-80AA-FA6E5AA5EA47}" destId="{28D48EC6-4D02-4FE5-BC8E-D7F2B4EFE816}" srcOrd="0" destOrd="0" parTransId="{3527CA77-7DEE-42B1-B715-73F11FDB1960}" sibTransId="{7EE6A394-5925-4B29-8693-0FE273B4DF1B}"/>
    <dgm:cxn modelId="{3840F9DC-B2D2-49C6-B3F7-27F1CCE88928}" srcId="{28D48EC6-4D02-4FE5-BC8E-D7F2B4EFE816}" destId="{5FB0F35E-D15B-445A-B934-CA3E47CBFD5A}" srcOrd="0" destOrd="0" parTransId="{3D021C12-356C-4973-B222-755B3218E857}" sibTransId="{F7E3A3C2-DE8D-4F93-9C08-0FD8D9144A91}"/>
    <dgm:cxn modelId="{7B511FEB-8A1E-4AEF-A3CA-4AE3CDB62F31}" type="presParOf" srcId="{5C70223A-364A-46B6-A6E3-54B2C4391F1C}" destId="{9B9F1B21-A32C-413D-80BF-38046BB2FF2E}" srcOrd="0" destOrd="0" presId="urn:microsoft.com/office/officeart/2005/8/layout/vList2"/>
    <dgm:cxn modelId="{7BB7D4A2-94F2-4C1F-AC12-DB2D48CF648E}" type="presParOf" srcId="{5C70223A-364A-46B6-A6E3-54B2C4391F1C}" destId="{75CB2590-6BA2-4A39-BE7F-959880BEA071}" srcOrd="1"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2D8EE153-0E87-43C9-80AA-FA6E5AA5EA4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28D48EC6-4D02-4FE5-BC8E-D7F2B4EFE816}">
      <dgm:prSet phldrT="[文字]" custT="1">
        <dgm:style>
          <a:lnRef idx="1">
            <a:schemeClr val="accent2"/>
          </a:lnRef>
          <a:fillRef idx="2">
            <a:schemeClr val="accent2"/>
          </a:fillRef>
          <a:effectRef idx="1">
            <a:schemeClr val="accent2"/>
          </a:effectRef>
          <a:fontRef idx="minor">
            <a:schemeClr val="dk1"/>
          </a:fontRef>
        </dgm:style>
      </dgm:prSet>
      <dgm:spPr/>
      <dgm:t>
        <a:bodyPr/>
        <a:lstStyle/>
        <a:p>
          <a:r>
            <a:rPr lang="en-US" altLang="en-US" sz="3600" dirty="0" smtClean="0">
              <a:latin typeface="微軟正黑體" pitchFamily="34" charset="-120"/>
              <a:ea typeface="微軟正黑體" pitchFamily="34" charset="-120"/>
            </a:rPr>
            <a:t>(</a:t>
          </a:r>
          <a:r>
            <a:rPr lang="zh-TW" altLang="en-US" sz="3600" dirty="0" smtClean="0">
              <a:latin typeface="微軟正黑體" pitchFamily="34" charset="-120"/>
              <a:ea typeface="微軟正黑體" pitchFamily="34" charset="-120"/>
            </a:rPr>
            <a:t>二</a:t>
          </a:r>
          <a:r>
            <a:rPr lang="en-US" altLang="en-US" sz="3600" dirty="0" smtClean="0">
              <a:latin typeface="微軟正黑體" pitchFamily="34" charset="-120"/>
              <a:ea typeface="微軟正黑體" pitchFamily="34" charset="-120"/>
            </a:rPr>
            <a:t>)HOW</a:t>
          </a:r>
          <a:r>
            <a:rPr lang="zh-TW" altLang="en-US" sz="3600" dirty="0" smtClean="0">
              <a:latin typeface="微軟正黑體" pitchFamily="34" charset="-120"/>
              <a:ea typeface="微軟正黑體" pitchFamily="34" charset="-120"/>
            </a:rPr>
            <a:t>：如何預防？</a:t>
          </a:r>
          <a:endParaRPr lang="zh-TW" altLang="en-US" sz="3600" dirty="0">
            <a:latin typeface="微軟正黑體" pitchFamily="34" charset="-120"/>
            <a:ea typeface="微軟正黑體" pitchFamily="34" charset="-120"/>
          </a:endParaRPr>
        </a:p>
      </dgm:t>
    </dgm:pt>
    <dgm:pt modelId="{3527CA77-7DEE-42B1-B715-73F11FDB1960}" type="parTrans" cxnId="{B5FAB8EF-84D6-4EFD-93CC-3EDEDE6ED3D5}">
      <dgm:prSet/>
      <dgm:spPr/>
      <dgm:t>
        <a:bodyPr/>
        <a:lstStyle/>
        <a:p>
          <a:endParaRPr lang="zh-TW" altLang="en-US"/>
        </a:p>
      </dgm:t>
    </dgm:pt>
    <dgm:pt modelId="{7EE6A394-5925-4B29-8693-0FE273B4DF1B}" type="sibTrans" cxnId="{B5FAB8EF-84D6-4EFD-93CC-3EDEDE6ED3D5}">
      <dgm:prSet/>
      <dgm:spPr/>
      <dgm:t>
        <a:bodyPr/>
        <a:lstStyle/>
        <a:p>
          <a:endParaRPr lang="zh-TW" altLang="en-US"/>
        </a:p>
      </dgm:t>
    </dgm:pt>
    <dgm:pt modelId="{5FB0F35E-D15B-445A-B934-CA3E47CBFD5A}">
      <dgm:prSet phldrT="[文字]" custT="1"/>
      <dgm:spPr/>
      <dgm:t>
        <a:bodyPr/>
        <a:lstStyle/>
        <a:p>
          <a:r>
            <a:rPr lang="zh-TW" altLang="en-US" sz="4000" dirty="0" smtClean="0">
              <a:latin typeface="微軟正黑體" pitchFamily="34" charset="-120"/>
              <a:ea typeface="微軟正黑體" pitchFamily="34" charset="-120"/>
            </a:rPr>
            <a:t>黃老太太應該怎麼做才能避免這場車禍？</a:t>
          </a:r>
          <a:endParaRPr lang="zh-TW" altLang="en-US" sz="4000" dirty="0">
            <a:latin typeface="微軟正黑體" pitchFamily="34" charset="-120"/>
            <a:ea typeface="微軟正黑體" pitchFamily="34" charset="-120"/>
          </a:endParaRPr>
        </a:p>
      </dgm:t>
    </dgm:pt>
    <dgm:pt modelId="{3D021C12-356C-4973-B222-755B3218E857}" type="parTrans" cxnId="{3840F9DC-B2D2-49C6-B3F7-27F1CCE88928}">
      <dgm:prSet/>
      <dgm:spPr/>
      <dgm:t>
        <a:bodyPr/>
        <a:lstStyle/>
        <a:p>
          <a:endParaRPr lang="zh-TW" altLang="en-US"/>
        </a:p>
      </dgm:t>
    </dgm:pt>
    <dgm:pt modelId="{F7E3A3C2-DE8D-4F93-9C08-0FD8D9144A91}" type="sibTrans" cxnId="{3840F9DC-B2D2-49C6-B3F7-27F1CCE88928}">
      <dgm:prSet/>
      <dgm:spPr/>
      <dgm:t>
        <a:bodyPr/>
        <a:lstStyle/>
        <a:p>
          <a:endParaRPr lang="zh-TW" altLang="en-US"/>
        </a:p>
      </dgm:t>
    </dgm:pt>
    <dgm:pt modelId="{79C23C65-5D8D-4402-A54C-2DA553D74728}">
      <dgm:prSet custT="1"/>
      <dgm:spPr/>
      <dgm:t>
        <a:bodyPr/>
        <a:lstStyle/>
        <a:p>
          <a:r>
            <a:rPr lang="zh-TW" altLang="en-US" sz="4000" dirty="0" smtClean="0">
              <a:latin typeface="微軟正黑體" pitchFamily="34" charset="-120"/>
              <a:ea typeface="微軟正黑體" pitchFamily="34" charset="-120"/>
            </a:rPr>
            <a:t>如果大貨車司機怎麼做就能避免這場車禍？</a:t>
          </a:r>
        </a:p>
      </dgm:t>
    </dgm:pt>
    <dgm:pt modelId="{3233F2B0-3130-465B-97B6-2BBE418758FF}" type="parTrans" cxnId="{1EF2CF33-284C-4128-B521-C2CDDEB3D480}">
      <dgm:prSet/>
      <dgm:spPr/>
      <dgm:t>
        <a:bodyPr/>
        <a:lstStyle/>
        <a:p>
          <a:endParaRPr lang="zh-TW" altLang="en-US"/>
        </a:p>
      </dgm:t>
    </dgm:pt>
    <dgm:pt modelId="{F29EF1DC-DAEA-4D25-AFEE-798B1D323205}" type="sibTrans" cxnId="{1EF2CF33-284C-4128-B521-C2CDDEB3D480}">
      <dgm:prSet/>
      <dgm:spPr/>
      <dgm:t>
        <a:bodyPr/>
        <a:lstStyle/>
        <a:p>
          <a:endParaRPr lang="zh-TW" altLang="en-US"/>
        </a:p>
      </dgm:t>
    </dgm:pt>
    <dgm:pt modelId="{5C70223A-364A-46B6-A6E3-54B2C4391F1C}" type="pres">
      <dgm:prSet presAssocID="{2D8EE153-0E87-43C9-80AA-FA6E5AA5EA47}" presName="linear" presStyleCnt="0">
        <dgm:presLayoutVars>
          <dgm:animLvl val="lvl"/>
          <dgm:resizeHandles val="exact"/>
        </dgm:presLayoutVars>
      </dgm:prSet>
      <dgm:spPr/>
      <dgm:t>
        <a:bodyPr/>
        <a:lstStyle/>
        <a:p>
          <a:endParaRPr lang="zh-TW" altLang="en-US"/>
        </a:p>
      </dgm:t>
    </dgm:pt>
    <dgm:pt modelId="{9B9F1B21-A32C-413D-80BF-38046BB2FF2E}" type="pres">
      <dgm:prSet presAssocID="{28D48EC6-4D02-4FE5-BC8E-D7F2B4EFE816}" presName="parentText" presStyleLbl="node1" presStyleIdx="0" presStyleCnt="1" custScaleY="74080">
        <dgm:presLayoutVars>
          <dgm:chMax val="0"/>
          <dgm:bulletEnabled val="1"/>
        </dgm:presLayoutVars>
      </dgm:prSet>
      <dgm:spPr/>
      <dgm:t>
        <a:bodyPr/>
        <a:lstStyle/>
        <a:p>
          <a:endParaRPr lang="zh-TW" altLang="en-US"/>
        </a:p>
      </dgm:t>
    </dgm:pt>
    <dgm:pt modelId="{75CB2590-6BA2-4A39-BE7F-959880BEA071}" type="pres">
      <dgm:prSet presAssocID="{28D48EC6-4D02-4FE5-BC8E-D7F2B4EFE816}" presName="childText" presStyleLbl="revTx" presStyleIdx="0" presStyleCnt="1">
        <dgm:presLayoutVars>
          <dgm:bulletEnabled val="1"/>
        </dgm:presLayoutVars>
      </dgm:prSet>
      <dgm:spPr/>
      <dgm:t>
        <a:bodyPr/>
        <a:lstStyle/>
        <a:p>
          <a:endParaRPr lang="zh-TW" altLang="en-US"/>
        </a:p>
      </dgm:t>
    </dgm:pt>
  </dgm:ptLst>
  <dgm:cxnLst>
    <dgm:cxn modelId="{3840F9DC-B2D2-49C6-B3F7-27F1CCE88928}" srcId="{28D48EC6-4D02-4FE5-BC8E-D7F2B4EFE816}" destId="{5FB0F35E-D15B-445A-B934-CA3E47CBFD5A}" srcOrd="0" destOrd="0" parTransId="{3D021C12-356C-4973-B222-755B3218E857}" sibTransId="{F7E3A3C2-DE8D-4F93-9C08-0FD8D9144A91}"/>
    <dgm:cxn modelId="{1EF2CF33-284C-4128-B521-C2CDDEB3D480}" srcId="{28D48EC6-4D02-4FE5-BC8E-D7F2B4EFE816}" destId="{79C23C65-5D8D-4402-A54C-2DA553D74728}" srcOrd="1" destOrd="0" parTransId="{3233F2B0-3130-465B-97B6-2BBE418758FF}" sibTransId="{F29EF1DC-DAEA-4D25-AFEE-798B1D323205}"/>
    <dgm:cxn modelId="{D11751C7-A582-434B-9F3D-367E634784AE}" type="presOf" srcId="{5FB0F35E-D15B-445A-B934-CA3E47CBFD5A}" destId="{75CB2590-6BA2-4A39-BE7F-959880BEA071}" srcOrd="0" destOrd="0" presId="urn:microsoft.com/office/officeart/2005/8/layout/vList2"/>
    <dgm:cxn modelId="{61565985-DCA2-4EC9-A7FF-742CF4D19211}" type="presOf" srcId="{2D8EE153-0E87-43C9-80AA-FA6E5AA5EA47}" destId="{5C70223A-364A-46B6-A6E3-54B2C4391F1C}" srcOrd="0" destOrd="0" presId="urn:microsoft.com/office/officeart/2005/8/layout/vList2"/>
    <dgm:cxn modelId="{B5FAB8EF-84D6-4EFD-93CC-3EDEDE6ED3D5}" srcId="{2D8EE153-0E87-43C9-80AA-FA6E5AA5EA47}" destId="{28D48EC6-4D02-4FE5-BC8E-D7F2B4EFE816}" srcOrd="0" destOrd="0" parTransId="{3527CA77-7DEE-42B1-B715-73F11FDB1960}" sibTransId="{7EE6A394-5925-4B29-8693-0FE273B4DF1B}"/>
    <dgm:cxn modelId="{D6E91646-012E-4DF1-914A-61A57D96529A}" type="presOf" srcId="{79C23C65-5D8D-4402-A54C-2DA553D74728}" destId="{75CB2590-6BA2-4A39-BE7F-959880BEA071}" srcOrd="0" destOrd="1" presId="urn:microsoft.com/office/officeart/2005/8/layout/vList2"/>
    <dgm:cxn modelId="{59B254A3-0948-4DE7-B105-B7D49BF64996}" type="presOf" srcId="{28D48EC6-4D02-4FE5-BC8E-D7F2B4EFE816}" destId="{9B9F1B21-A32C-413D-80BF-38046BB2FF2E}" srcOrd="0" destOrd="0" presId="urn:microsoft.com/office/officeart/2005/8/layout/vList2"/>
    <dgm:cxn modelId="{0DFAFFCC-F77F-4043-95D7-731D4FE0A7F4}" type="presParOf" srcId="{5C70223A-364A-46B6-A6E3-54B2C4391F1C}" destId="{9B9F1B21-A32C-413D-80BF-38046BB2FF2E}" srcOrd="0" destOrd="0" presId="urn:microsoft.com/office/officeart/2005/8/layout/vList2"/>
    <dgm:cxn modelId="{7398F018-6109-47D9-BA4D-FA16F77AD8D6}" type="presParOf" srcId="{5C70223A-364A-46B6-A6E3-54B2C4391F1C}" destId="{75CB2590-6BA2-4A39-BE7F-959880BEA071}" srcOrd="1"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E0CAE8E7-EB40-4B62-AF5F-EDC00A6669DE}" type="datetimeFigureOut">
              <a:rPr lang="zh-TW" altLang="en-US" smtClean="0"/>
              <a:t>2011/3/24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D2B55F1-D474-4885-AF25-A530D7199552}" type="slidenum">
              <a:rPr lang="zh-TW" altLang="en-US" smtClean="0"/>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AE8E7-EB40-4B62-AF5F-EDC00A6669DE}" type="datetimeFigureOut">
              <a:rPr lang="zh-TW" altLang="en-US" smtClean="0"/>
              <a:t>2011/3/24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2B55F1-D474-4885-AF25-A530D7199552}" type="slidenum">
              <a:rPr lang="zh-TW" altLang="en-US" smtClean="0"/>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0"/>
            <a:ext cx="7772400" cy="1470025"/>
          </a:xfrm>
        </p:spPr>
        <p:txBody>
          <a:bodyPr>
            <a:normAutofit fontScale="90000"/>
          </a:bodyPr>
          <a:lstStyle/>
          <a:p>
            <a:r>
              <a:rPr lang="zh-TW" altLang="en-US" dirty="0" smtClean="0">
                <a:ea typeface="文鼎古印體" pitchFamily="49" charset="-120"/>
              </a:rPr>
              <a:t>第五單元</a:t>
            </a:r>
            <a:br>
              <a:rPr lang="zh-TW" altLang="en-US" dirty="0" smtClean="0">
                <a:ea typeface="文鼎古印體" pitchFamily="49" charset="-120"/>
              </a:rPr>
            </a:br>
            <a:r>
              <a:rPr lang="zh-TW" altLang="en-US" dirty="0" smtClean="0">
                <a:ea typeface="文鼎古印體" pitchFamily="49" charset="-120"/>
              </a:rPr>
              <a:t>倒數計時過馬路  每分每秒要關注</a:t>
            </a:r>
            <a:endParaRPr lang="zh-TW" altLang="en-US" dirty="0">
              <a:ea typeface="文鼎古印體" pitchFamily="49" charset="-120"/>
            </a:endParaRPr>
          </a:p>
        </p:txBody>
      </p:sp>
      <p:pic>
        <p:nvPicPr>
          <p:cNvPr id="3" name="Picture 2"/>
          <p:cNvPicPr>
            <a:picLocks noChangeAspect="1" noChangeArrowheads="1"/>
          </p:cNvPicPr>
          <p:nvPr/>
        </p:nvPicPr>
        <p:blipFill>
          <a:blip r:embed="rId2"/>
          <a:srcRect l="52902" t="27341" r="7493" b="27562"/>
          <a:stretch>
            <a:fillRect/>
          </a:stretch>
        </p:blipFill>
        <p:spPr bwMode="auto">
          <a:xfrm>
            <a:off x="714348" y="1714488"/>
            <a:ext cx="7786742" cy="49427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zh-TW" altLang="en-US" dirty="0" smtClean="0">
                <a:latin typeface="華康中特圓體" pitchFamily="49" charset="-120"/>
                <a:ea typeface="華康中特圓體" pitchFamily="49" charset="-120"/>
              </a:rPr>
              <a:t>行人專用號誌</a:t>
            </a:r>
            <a:endParaRPr lang="zh-TW" altLang="en-US" dirty="0" smtClean="0">
              <a:latin typeface="華康中特圓體" pitchFamily="49" charset="-120"/>
              <a:ea typeface="華康中特圓體" pitchFamily="49" charset="-120"/>
            </a:endParaRPr>
          </a:p>
        </p:txBody>
      </p:sp>
      <p:sp>
        <p:nvSpPr>
          <p:cNvPr id="5" name="內容版面配置區 4"/>
          <p:cNvSpPr>
            <a:spLocks noGrp="1"/>
          </p:cNvSpPr>
          <p:nvPr>
            <p:ph idx="1"/>
          </p:nvPr>
        </p:nvSpPr>
        <p:spPr>
          <a:xfrm>
            <a:off x="457200" y="1600200"/>
            <a:ext cx="4329114" cy="5069160"/>
          </a:xfrm>
        </p:spPr>
        <p:txBody>
          <a:bodyPr>
            <a:normAutofit/>
          </a:bodyPr>
          <a:lstStyle/>
          <a:p>
            <a:r>
              <a:rPr lang="zh-TW" altLang="en-US" dirty="0" smtClean="0">
                <a:latin typeface="微軟正黑體" pitchFamily="34" charset="-120"/>
                <a:ea typeface="微軟正黑體" pitchFamily="34" charset="-120"/>
              </a:rPr>
              <a:t>紅燈</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站立行人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表示禁止通行</a:t>
            </a:r>
          </a:p>
          <a:p>
            <a:r>
              <a:rPr lang="zh-TW" altLang="en-US" dirty="0" smtClean="0">
                <a:latin typeface="微軟正黑體" pitchFamily="34" charset="-120"/>
                <a:ea typeface="微軟正黑體" pitchFamily="34" charset="-120"/>
              </a:rPr>
              <a:t>綠燈</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行走行人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表示通行</a:t>
            </a:r>
          </a:p>
          <a:p>
            <a:r>
              <a:rPr lang="zh-TW" altLang="en-US" dirty="0" smtClean="0">
                <a:latin typeface="微軟正黑體" pitchFamily="34" charset="-120"/>
                <a:ea typeface="微軟正黑體" pitchFamily="34" charset="-120"/>
              </a:rPr>
              <a:t>閃光綠燈</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行走行人</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表示清道時段，尚未進入道路之行人不得跨入道路</a:t>
            </a:r>
            <a:endParaRPr lang="zh-TW" altLang="en-US" dirty="0" smtClean="0">
              <a:latin typeface="微軟正黑體" pitchFamily="34" charset="-120"/>
              <a:ea typeface="微軟正黑體" pitchFamily="34" charset="-120"/>
            </a:endParaRPr>
          </a:p>
        </p:txBody>
      </p:sp>
      <p:pic>
        <p:nvPicPr>
          <p:cNvPr id="3074" name="Picture 2"/>
          <p:cNvPicPr>
            <a:picLocks noChangeAspect="1" noChangeArrowheads="1"/>
          </p:cNvPicPr>
          <p:nvPr/>
        </p:nvPicPr>
        <p:blipFill>
          <a:blip r:embed="rId2"/>
          <a:srcRect/>
          <a:stretch>
            <a:fillRect/>
          </a:stretch>
        </p:blipFill>
        <p:spPr bwMode="auto">
          <a:xfrm>
            <a:off x="4786314" y="2000240"/>
            <a:ext cx="4357686" cy="338223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1600200"/>
            <a:ext cx="8229600" cy="4972072"/>
          </a:xfrm>
        </p:spPr>
        <p:txBody>
          <a:bodyPr>
            <a:normAutofit fontScale="92500" lnSpcReduction="10000"/>
          </a:bodyPr>
          <a:lstStyle/>
          <a:p>
            <a:pPr>
              <a:lnSpc>
                <a:spcPct val="150000"/>
              </a:lnSpc>
            </a:pPr>
            <a:r>
              <a:rPr lang="zh-TW" altLang="en-US" dirty="0" smtClean="0">
                <a:latin typeface="微軟正黑體" pitchFamily="34" charset="-120"/>
                <a:ea typeface="微軟正黑體" pitchFamily="34" charset="-120"/>
              </a:rPr>
              <a:t>行人穿越道、人行陸橋、地下道皆是供行人穿越道路的專用道車輛在行人穿越道遇到行人要通過，須先禮讓行人穿越</a:t>
            </a:r>
          </a:p>
          <a:p>
            <a:pPr>
              <a:lnSpc>
                <a:spcPct val="150000"/>
              </a:lnSpc>
            </a:pPr>
            <a:r>
              <a:rPr lang="zh-TW" altLang="en-US" dirty="0" smtClean="0">
                <a:latin typeface="微軟正黑體" pitchFamily="34" charset="-120"/>
                <a:ea typeface="微軟正黑體" pitchFamily="34" charset="-120"/>
              </a:rPr>
              <a:t>行人不任意跨越護欄、安全島來穿越道路，不侵犯車輛通行的路權</a:t>
            </a:r>
          </a:p>
          <a:p>
            <a:pPr>
              <a:lnSpc>
                <a:spcPct val="150000"/>
              </a:lnSpc>
            </a:pPr>
            <a:r>
              <a:rPr lang="zh-TW" altLang="en-US" dirty="0" smtClean="0">
                <a:latin typeface="微軟正黑體" pitchFamily="34" charset="-120"/>
                <a:ea typeface="微軟正黑體" pitchFamily="34" charset="-120"/>
              </a:rPr>
              <a:t>依交通號誌指示或警察之指揮來穿越道路，不任意穿越車道、闖紅燈</a:t>
            </a:r>
            <a:endParaRPr lang="zh-TW" altLang="en-US" dirty="0">
              <a:latin typeface="微軟正黑體" pitchFamily="34" charset="-120"/>
              <a:ea typeface="微軟正黑體" pitchFamily="34" charset="-120"/>
            </a:endParaRPr>
          </a:p>
        </p:txBody>
      </p:sp>
      <p:sp>
        <p:nvSpPr>
          <p:cNvPr id="4"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zh-TW" altLang="en-US" dirty="0" smtClean="0">
                <a:latin typeface="華康中特圓體" pitchFamily="49" charset="-120"/>
                <a:ea typeface="華康中特圓體" pitchFamily="49" charset="-120"/>
              </a:rPr>
              <a:t>行人安全守則</a:t>
            </a:r>
            <a:endParaRPr lang="zh-TW" altLang="en-US" dirty="0" smtClean="0">
              <a:latin typeface="華康中特圓體" pitchFamily="49" charset="-120"/>
              <a:ea typeface="華康中特圓體" pitchFamily="49" charset="-12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Autofit/>
          </a:bodyPr>
          <a:lstStyle/>
          <a:p>
            <a:r>
              <a:rPr lang="zh-TW" altLang="en-US" dirty="0" smtClean="0">
                <a:solidFill>
                  <a:schemeClr val="lt1"/>
                </a:solidFill>
                <a:latin typeface="華康中特圓體" pitchFamily="49" charset="-120"/>
                <a:ea typeface="華康中特圓體" pitchFamily="49" charset="-120"/>
                <a:cs typeface="+mn-cs"/>
              </a:rPr>
              <a:t>走路卡在路中間應該怎麼辦？</a:t>
            </a:r>
            <a:endParaRPr lang="zh-TW" altLang="en-US" dirty="0" smtClean="0">
              <a:solidFill>
                <a:schemeClr val="lt1"/>
              </a:solidFill>
              <a:latin typeface="華康中特圓體" pitchFamily="49" charset="-120"/>
              <a:ea typeface="華康中特圓體" pitchFamily="49" charset="-120"/>
              <a:cs typeface="+mn-cs"/>
            </a:endParaRPr>
          </a:p>
        </p:txBody>
      </p:sp>
      <p:sp>
        <p:nvSpPr>
          <p:cNvPr id="11" name="內容版面配置區 10"/>
          <p:cNvSpPr>
            <a:spLocks noGrp="1"/>
          </p:cNvSpPr>
          <p:nvPr>
            <p:ph idx="1"/>
          </p:nvPr>
        </p:nvSpPr>
        <p:spPr>
          <a:xfrm>
            <a:off x="457200" y="1600200"/>
            <a:ext cx="3900486" cy="4997152"/>
          </a:xfrm>
        </p:spPr>
        <p:txBody>
          <a:bodyPr>
            <a:noAutofit/>
          </a:bodyPr>
          <a:lstStyle/>
          <a:p>
            <a:pPr>
              <a:lnSpc>
                <a:spcPct val="150000"/>
              </a:lnSpc>
            </a:pPr>
            <a:r>
              <a:rPr lang="zh-TW" altLang="en-US" sz="2800" dirty="0" smtClean="0">
                <a:latin typeface="微軟正黑體" pitchFamily="34" charset="-120"/>
                <a:ea typeface="微軟正黑體" pitchFamily="34" charset="-120"/>
              </a:rPr>
              <a:t>遇到號誌已轉變紅燈時，應該繼續往前走，走到路中央的分隔島或在分隔線上等下一個綠燈，不要回頭往後退，以免汽機車一時不注意而撞上</a:t>
            </a:r>
            <a:endParaRPr lang="zh-TW" altLang="en-US" dirty="0">
              <a:latin typeface="微軟正黑體" pitchFamily="34" charset="-120"/>
              <a:ea typeface="微軟正黑體" pitchFamily="34" charset="-120"/>
            </a:endParaRPr>
          </a:p>
        </p:txBody>
      </p:sp>
      <p:pic>
        <p:nvPicPr>
          <p:cNvPr id="4098" name="Picture 2"/>
          <p:cNvPicPr>
            <a:picLocks noChangeAspect="1" noChangeArrowheads="1"/>
          </p:cNvPicPr>
          <p:nvPr/>
        </p:nvPicPr>
        <p:blipFill>
          <a:blip r:embed="rId2"/>
          <a:srcRect/>
          <a:stretch>
            <a:fillRect/>
          </a:stretch>
        </p:blipFill>
        <p:spPr bwMode="auto">
          <a:xfrm>
            <a:off x="4429124" y="2000240"/>
            <a:ext cx="4714876" cy="39244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Autofit/>
          </a:bodyPr>
          <a:lstStyle/>
          <a:p>
            <a:r>
              <a:rPr lang="zh-TW" altLang="en-US" dirty="0" smtClean="0">
                <a:solidFill>
                  <a:schemeClr val="lt1"/>
                </a:solidFill>
                <a:latin typeface="華康中特圓體" pitchFamily="49" charset="-120"/>
                <a:ea typeface="華康中特圓體" pitchFamily="49" charset="-120"/>
                <a:cs typeface="+mn-cs"/>
              </a:rPr>
              <a:t>穿越道路「禮讓行人」手勢</a:t>
            </a:r>
            <a:endParaRPr lang="zh-TW" altLang="en-US" dirty="0" smtClean="0">
              <a:solidFill>
                <a:schemeClr val="lt1"/>
              </a:solidFill>
              <a:latin typeface="華康中特圓體" pitchFamily="49" charset="-120"/>
              <a:ea typeface="華康中特圓體" pitchFamily="49" charset="-120"/>
              <a:cs typeface="+mn-cs"/>
            </a:endParaRPr>
          </a:p>
        </p:txBody>
      </p:sp>
      <p:sp>
        <p:nvSpPr>
          <p:cNvPr id="11" name="內容版面配置區 10"/>
          <p:cNvSpPr>
            <a:spLocks noGrp="1"/>
          </p:cNvSpPr>
          <p:nvPr>
            <p:ph idx="1"/>
          </p:nvPr>
        </p:nvSpPr>
        <p:spPr>
          <a:xfrm>
            <a:off x="457200" y="1600200"/>
            <a:ext cx="8229600" cy="4997152"/>
          </a:xfrm>
        </p:spPr>
        <p:txBody>
          <a:bodyPr>
            <a:noAutofit/>
          </a:bodyPr>
          <a:lstStyle/>
          <a:p>
            <a:pPr>
              <a:lnSpc>
                <a:spcPct val="150000"/>
              </a:lnSpc>
            </a:pPr>
            <a:r>
              <a:rPr lang="zh-TW" altLang="en-US" sz="2800" dirty="0" smtClean="0">
                <a:latin typeface="微軟正黑體" pitchFamily="34" charset="-120"/>
                <a:ea typeface="微軟正黑體" pitchFamily="34" charset="-120"/>
              </a:rPr>
              <a:t>讓汽機車駕駛人知道「我正要通過道路」</a:t>
            </a:r>
            <a:endParaRPr lang="en-US" altLang="zh-TW" sz="2800" dirty="0" smtClean="0">
              <a:latin typeface="微軟正黑體" pitchFamily="34" charset="-120"/>
              <a:ea typeface="微軟正黑體" pitchFamily="34" charset="-120"/>
            </a:endParaRPr>
          </a:p>
          <a:p>
            <a:pPr>
              <a:lnSpc>
                <a:spcPct val="150000"/>
              </a:lnSpc>
            </a:pPr>
            <a:r>
              <a:rPr lang="zh-TW" altLang="en-US" sz="2800" dirty="0" smtClean="0">
                <a:latin typeface="微軟正黑體" pitchFamily="34" charset="-120"/>
                <a:ea typeface="微軟正黑體" pitchFamily="34" charset="-120"/>
              </a:rPr>
              <a:t>表達「感謝讓我們先行通過」</a:t>
            </a:r>
            <a:endParaRPr lang="zh-TW" altLang="en-US" dirty="0">
              <a:latin typeface="微軟正黑體" pitchFamily="34" charset="-120"/>
              <a:ea typeface="微軟正黑體" pitchFamily="34" charset="-120"/>
            </a:endParaRPr>
          </a:p>
        </p:txBody>
      </p:sp>
      <p:pic>
        <p:nvPicPr>
          <p:cNvPr id="5122" name="Picture 2"/>
          <p:cNvPicPr>
            <a:picLocks noChangeAspect="1" noChangeArrowheads="1"/>
          </p:cNvPicPr>
          <p:nvPr/>
        </p:nvPicPr>
        <p:blipFill>
          <a:blip r:embed="rId2"/>
          <a:srcRect/>
          <a:stretch>
            <a:fillRect/>
          </a:stretch>
        </p:blipFill>
        <p:spPr bwMode="auto">
          <a:xfrm>
            <a:off x="347963" y="3143248"/>
            <a:ext cx="4030942" cy="2928958"/>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4714876" y="3143248"/>
            <a:ext cx="4054283" cy="29459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Autofit/>
          </a:bodyPr>
          <a:lstStyle/>
          <a:p>
            <a:r>
              <a:rPr lang="zh-TW" altLang="en-US" dirty="0" smtClean="0">
                <a:solidFill>
                  <a:schemeClr val="lt1"/>
                </a:solidFill>
                <a:latin typeface="華康中特圓體" pitchFamily="49" charset="-120"/>
                <a:ea typeface="華康中特圓體" pitchFamily="49" charset="-120"/>
                <a:cs typeface="+mn-cs"/>
              </a:rPr>
              <a:t>行人及自行車專用標誌</a:t>
            </a:r>
            <a:endParaRPr lang="zh-TW" altLang="en-US" dirty="0" smtClean="0">
              <a:solidFill>
                <a:schemeClr val="lt1"/>
              </a:solidFill>
              <a:latin typeface="華康中特圓體" pitchFamily="49" charset="-120"/>
              <a:ea typeface="華康中特圓體" pitchFamily="49" charset="-120"/>
              <a:cs typeface="+mn-cs"/>
            </a:endParaRPr>
          </a:p>
        </p:txBody>
      </p:sp>
      <p:sp>
        <p:nvSpPr>
          <p:cNvPr id="11" name="內容版面配置區 10"/>
          <p:cNvSpPr>
            <a:spLocks noGrp="1"/>
          </p:cNvSpPr>
          <p:nvPr>
            <p:ph idx="1"/>
          </p:nvPr>
        </p:nvSpPr>
        <p:spPr>
          <a:xfrm>
            <a:off x="457200" y="1600200"/>
            <a:ext cx="8229600" cy="4997152"/>
          </a:xfrm>
        </p:spPr>
        <p:txBody>
          <a:bodyPr>
            <a:noAutofit/>
          </a:bodyPr>
          <a:lstStyle/>
          <a:p>
            <a:pPr>
              <a:lnSpc>
                <a:spcPct val="150000"/>
              </a:lnSpc>
            </a:pPr>
            <a:r>
              <a:rPr lang="zh-TW" altLang="en-US" sz="2800" dirty="0" smtClean="0">
                <a:latin typeface="微軟正黑體" pitchFamily="34" charset="-120"/>
                <a:ea typeface="微軟正黑體" pitchFamily="34" charset="-120"/>
              </a:rPr>
              <a:t>該段道路或騎樓以外之人行道，專供行人及自行車通行，其他車輛不准進入，並以行人通行為優先</a:t>
            </a:r>
            <a:endParaRPr lang="zh-TW" altLang="en-US" dirty="0">
              <a:latin typeface="微軟正黑體" pitchFamily="34" charset="-120"/>
              <a:ea typeface="微軟正黑體" pitchFamily="34" charset="-120"/>
            </a:endParaRPr>
          </a:p>
        </p:txBody>
      </p:sp>
      <p:pic>
        <p:nvPicPr>
          <p:cNvPr id="6146" name="Picture 2"/>
          <p:cNvPicPr>
            <a:picLocks noChangeAspect="1" noChangeArrowheads="1"/>
          </p:cNvPicPr>
          <p:nvPr/>
        </p:nvPicPr>
        <p:blipFill>
          <a:blip r:embed="rId2"/>
          <a:srcRect/>
          <a:stretch>
            <a:fillRect/>
          </a:stretch>
        </p:blipFill>
        <p:spPr bwMode="auto">
          <a:xfrm>
            <a:off x="4614857" y="3561982"/>
            <a:ext cx="4529143" cy="32960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smtClean="0">
                <a:solidFill>
                  <a:schemeClr val="lt1"/>
                </a:solidFill>
                <a:latin typeface="華康中特圓體" pitchFamily="49" charset="-120"/>
                <a:ea typeface="華康中特圓體" pitchFamily="49" charset="-120"/>
                <a:cs typeface="+mn-cs"/>
              </a:rPr>
              <a:t>～謝謝聆聽～</a:t>
            </a:r>
          </a:p>
        </p:txBody>
      </p:sp>
      <p:sp>
        <p:nvSpPr>
          <p:cNvPr id="6" name="雲朵形圖說文字 5"/>
          <p:cNvSpPr/>
          <p:nvPr/>
        </p:nvSpPr>
        <p:spPr>
          <a:xfrm>
            <a:off x="1571604" y="1714488"/>
            <a:ext cx="3500462" cy="1928826"/>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a:t>
            </a:r>
            <a:r>
              <a:rPr lang="zh-TW" alt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n-US" altLang="zh-TW"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a:t>
            </a:r>
            <a:endParaRPr lang="zh-TW" alt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b="33518"/>
          <a:stretch>
            <a:fillRect/>
          </a:stretch>
        </p:blipFill>
        <p:spPr bwMode="auto">
          <a:xfrm>
            <a:off x="-428661" y="2500306"/>
            <a:ext cx="10313137" cy="43576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a:solidFill>
                  <a:schemeClr val="lt1"/>
                </a:solidFill>
                <a:latin typeface="華康中特圓體" pitchFamily="49" charset="-120"/>
                <a:ea typeface="華康中特圓體" pitchFamily="49" charset="-120"/>
                <a:cs typeface="+mn-cs"/>
              </a:rPr>
              <a:t>學習重點</a:t>
            </a:r>
          </a:p>
        </p:txBody>
      </p:sp>
      <p:sp>
        <p:nvSpPr>
          <p:cNvPr id="8" name="內容版面配置區 7"/>
          <p:cNvSpPr>
            <a:spLocks noGrp="1"/>
          </p:cNvSpPr>
          <p:nvPr>
            <p:ph idx="1"/>
          </p:nvPr>
        </p:nvSpPr>
        <p:spPr/>
        <p:txBody>
          <a:bodyPr>
            <a:normAutofit/>
          </a:bodyPr>
          <a:lstStyle/>
          <a:p>
            <a:pPr lvl="0"/>
            <a:r>
              <a:rPr lang="zh-TW" altLang="en-US" sz="4800" dirty="0" smtClean="0">
                <a:latin typeface="微軟正黑體" pitchFamily="34" charset="-120"/>
                <a:ea typeface="微軟正黑體" pitchFamily="34" charset="-120"/>
              </a:rPr>
              <a:t>讓學習者認識行人專用號誌的意涵</a:t>
            </a:r>
          </a:p>
          <a:p>
            <a:pPr lvl="0"/>
            <a:r>
              <a:rPr lang="zh-TW" altLang="en-US" sz="4800" dirty="0" smtClean="0">
                <a:latin typeface="微軟正黑體" pitchFamily="34" charset="-120"/>
                <a:ea typeface="微軟正黑體" pitchFamily="34" charset="-120"/>
              </a:rPr>
              <a:t>瞭解並評估自己的生理狀況</a:t>
            </a:r>
          </a:p>
          <a:p>
            <a:pPr lvl="0"/>
            <a:r>
              <a:rPr lang="zh-TW" altLang="en-US" sz="4800" dirty="0" smtClean="0">
                <a:latin typeface="微軟正黑體" pitchFamily="34" charset="-120"/>
                <a:ea typeface="微軟正黑體" pitchFamily="34" charset="-120"/>
              </a:rPr>
              <a:t>認識「禮讓行人」手勢的意涵及使用時機</a:t>
            </a:r>
            <a:endParaRPr lang="zh-TW" altLang="en-US" sz="4800" dirty="0" smtClean="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a:xfrm>
            <a:off x="467544" y="116632"/>
            <a:ext cx="8229600" cy="1143000"/>
          </a:xfrm>
        </p:spPr>
        <p:style>
          <a:lnRef idx="3">
            <a:schemeClr val="lt1"/>
          </a:lnRef>
          <a:fillRef idx="1">
            <a:schemeClr val="accent6"/>
          </a:fillRef>
          <a:effectRef idx="1">
            <a:schemeClr val="accent6"/>
          </a:effectRef>
          <a:fontRef idx="minor">
            <a:schemeClr val="lt1"/>
          </a:fontRef>
        </p:style>
        <p:txBody>
          <a:bodyPr/>
          <a:lstStyle/>
          <a:p>
            <a:r>
              <a:rPr lang="zh-TW" altLang="en-US" dirty="0" smtClean="0">
                <a:latin typeface="華康中特圓體" pitchFamily="49" charset="-120"/>
                <a:ea typeface="華康中特圓體" pitchFamily="49" charset="-120"/>
              </a:rPr>
              <a:t>情境案例</a:t>
            </a:r>
            <a:endParaRPr lang="zh-TW" altLang="en-US" dirty="0">
              <a:latin typeface="華康中特圓體" pitchFamily="49" charset="-120"/>
              <a:ea typeface="華康中特圓體" pitchFamily="49" charset="-120"/>
            </a:endParaRPr>
          </a:p>
        </p:txBody>
      </p:sp>
      <p:pic>
        <p:nvPicPr>
          <p:cNvPr id="2050" name="Picture 2"/>
          <p:cNvPicPr>
            <a:picLocks noChangeAspect="1" noChangeArrowheads="1"/>
          </p:cNvPicPr>
          <p:nvPr/>
        </p:nvPicPr>
        <p:blipFill>
          <a:blip r:embed="rId2"/>
          <a:srcRect l="3294" t="960" r="55203" b="61442"/>
          <a:stretch>
            <a:fillRect/>
          </a:stretch>
        </p:blipFill>
        <p:spPr bwMode="auto">
          <a:xfrm>
            <a:off x="500034" y="1428736"/>
            <a:ext cx="8215370" cy="51069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a:solidFill>
                  <a:schemeClr val="lt1"/>
                </a:solidFill>
                <a:latin typeface="華康中特圓體" pitchFamily="49" charset="-120"/>
                <a:ea typeface="華康中特圓體" pitchFamily="49" charset="-120"/>
                <a:cs typeface="+mn-cs"/>
              </a:rPr>
              <a:t>問題討論</a:t>
            </a:r>
          </a:p>
        </p:txBody>
      </p:sp>
      <p:pic>
        <p:nvPicPr>
          <p:cNvPr id="3074" name="Picture 2"/>
          <p:cNvPicPr>
            <a:picLocks noChangeAspect="1" noChangeArrowheads="1"/>
          </p:cNvPicPr>
          <p:nvPr/>
        </p:nvPicPr>
        <p:blipFill>
          <a:blip r:embed="rId2" cstate="print">
            <a:clrChange>
              <a:clrFrom>
                <a:srgbClr val="FFFFFF"/>
              </a:clrFrom>
              <a:clrTo>
                <a:srgbClr val="FFFFFF">
                  <a:alpha val="0"/>
                </a:srgbClr>
              </a:clrTo>
            </a:clrChange>
          </a:blip>
          <a:srcRect l="53701" t="4598" r="31948" b="80230"/>
          <a:stretch>
            <a:fillRect/>
          </a:stretch>
        </p:blipFill>
        <p:spPr bwMode="auto">
          <a:xfrm>
            <a:off x="0" y="0"/>
            <a:ext cx="2232248" cy="1656184"/>
          </a:xfrm>
          <a:prstGeom prst="rect">
            <a:avLst/>
          </a:prstGeom>
          <a:noFill/>
          <a:ln w="9525">
            <a:noFill/>
            <a:miter lim="800000"/>
            <a:headEnd/>
            <a:tailEnd/>
          </a:ln>
        </p:spPr>
      </p:pic>
      <p:graphicFrame>
        <p:nvGraphicFramePr>
          <p:cNvPr id="5" name="資料庫圖表 4"/>
          <p:cNvGraphicFramePr/>
          <p:nvPr/>
        </p:nvGraphicFramePr>
        <p:xfrm>
          <a:off x="428596" y="1130082"/>
          <a:ext cx="8280920" cy="5727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a:solidFill>
                  <a:schemeClr val="lt1"/>
                </a:solidFill>
                <a:latin typeface="華康中特圓體" pitchFamily="49" charset="-120"/>
                <a:ea typeface="華康中特圓體" pitchFamily="49" charset="-120"/>
                <a:cs typeface="+mn-cs"/>
              </a:rPr>
              <a:t>問題討論</a:t>
            </a:r>
          </a:p>
        </p:txBody>
      </p:sp>
      <p:pic>
        <p:nvPicPr>
          <p:cNvPr id="3074" name="Picture 2"/>
          <p:cNvPicPr>
            <a:picLocks noChangeAspect="1" noChangeArrowheads="1"/>
          </p:cNvPicPr>
          <p:nvPr/>
        </p:nvPicPr>
        <p:blipFill>
          <a:blip r:embed="rId2" cstate="print">
            <a:clrChange>
              <a:clrFrom>
                <a:srgbClr val="FFFFFF"/>
              </a:clrFrom>
              <a:clrTo>
                <a:srgbClr val="FFFFFF">
                  <a:alpha val="0"/>
                </a:srgbClr>
              </a:clrTo>
            </a:clrChange>
          </a:blip>
          <a:srcRect l="53701" t="4598" r="31948" b="80230"/>
          <a:stretch>
            <a:fillRect/>
          </a:stretch>
        </p:blipFill>
        <p:spPr bwMode="auto">
          <a:xfrm>
            <a:off x="0" y="0"/>
            <a:ext cx="2232248" cy="1656184"/>
          </a:xfrm>
          <a:prstGeom prst="rect">
            <a:avLst/>
          </a:prstGeom>
          <a:noFill/>
          <a:ln w="9525">
            <a:noFill/>
            <a:miter lim="800000"/>
            <a:headEnd/>
            <a:tailEnd/>
          </a:ln>
        </p:spPr>
      </p:pic>
      <p:graphicFrame>
        <p:nvGraphicFramePr>
          <p:cNvPr id="5" name="資料庫圖表 4"/>
          <p:cNvGraphicFramePr/>
          <p:nvPr/>
        </p:nvGraphicFramePr>
        <p:xfrm>
          <a:off x="428596" y="1130082"/>
          <a:ext cx="8280920" cy="5727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smtClean="0">
                <a:solidFill>
                  <a:schemeClr val="lt1"/>
                </a:solidFill>
                <a:latin typeface="華康中特圓體" pitchFamily="49" charset="-120"/>
                <a:ea typeface="華康中特圓體" pitchFamily="49" charset="-120"/>
                <a:cs typeface="+mn-cs"/>
              </a:rPr>
              <a:t>如果可以</a:t>
            </a:r>
            <a:r>
              <a:rPr lang="zh-TW" altLang="en-US" dirty="0" smtClean="0">
                <a:solidFill>
                  <a:schemeClr val="lt1"/>
                </a:solidFill>
                <a:latin typeface="華康中特圓體" pitchFamily="49" charset="-120"/>
                <a:ea typeface="華康中特圓體" pitchFamily="49" charset="-120"/>
                <a:cs typeface="+mn-cs"/>
              </a:rPr>
              <a:t>再來一次</a:t>
            </a:r>
            <a:r>
              <a:rPr lang="en-US" altLang="zh-TW" dirty="0" smtClean="0">
                <a:solidFill>
                  <a:schemeClr val="lt1"/>
                </a:solidFill>
                <a:latin typeface="華康中特圓體" pitchFamily="49" charset="-120"/>
                <a:ea typeface="華康中特圓體" pitchFamily="49" charset="-120"/>
                <a:cs typeface="+mn-cs"/>
              </a:rPr>
              <a:t>(</a:t>
            </a:r>
            <a:r>
              <a:rPr lang="zh-TW" altLang="en-US" dirty="0" smtClean="0">
                <a:solidFill>
                  <a:schemeClr val="lt1"/>
                </a:solidFill>
                <a:latin typeface="華康中特圓體" pitchFamily="49" charset="-120"/>
                <a:ea typeface="華康中特圓體" pitchFamily="49" charset="-120"/>
                <a:cs typeface="+mn-cs"/>
              </a:rPr>
              <a:t>一</a:t>
            </a:r>
            <a:r>
              <a:rPr lang="en-US" altLang="zh-TW" dirty="0" smtClean="0">
                <a:solidFill>
                  <a:schemeClr val="lt1"/>
                </a:solidFill>
                <a:latin typeface="華康中特圓體" pitchFamily="49" charset="-120"/>
                <a:ea typeface="華康中特圓體" pitchFamily="49" charset="-120"/>
                <a:cs typeface="+mn-cs"/>
              </a:rPr>
              <a:t>)</a:t>
            </a:r>
            <a:endParaRPr lang="zh-TW" altLang="en-US" dirty="0">
              <a:solidFill>
                <a:schemeClr val="lt1"/>
              </a:solidFill>
              <a:latin typeface="華康中特圓體" pitchFamily="49" charset="-120"/>
              <a:ea typeface="華康中特圓體" pitchFamily="49" charset="-120"/>
              <a:cs typeface="+mn-cs"/>
            </a:endParaRPr>
          </a:p>
        </p:txBody>
      </p:sp>
      <p:sp>
        <p:nvSpPr>
          <p:cNvPr id="3" name="內容版面配置區 2"/>
          <p:cNvSpPr>
            <a:spLocks noGrp="1"/>
          </p:cNvSpPr>
          <p:nvPr>
            <p:ph idx="1"/>
          </p:nvPr>
        </p:nvSpPr>
        <p:spPr>
          <a:xfrm>
            <a:off x="457200" y="1600200"/>
            <a:ext cx="8229600" cy="4972072"/>
          </a:xfrm>
        </p:spPr>
        <p:txBody>
          <a:bodyPr>
            <a:normAutofit fontScale="85000" lnSpcReduction="10000"/>
          </a:bodyPr>
          <a:lstStyle/>
          <a:p>
            <a:pPr>
              <a:lnSpc>
                <a:spcPct val="200000"/>
              </a:lnSpc>
              <a:buFont typeface="Wingdings" pitchFamily="2" charset="2"/>
              <a:buChar char="p"/>
            </a:pPr>
            <a:r>
              <a:rPr lang="zh-TW" altLang="en-US" dirty="0" smtClean="0">
                <a:latin typeface="微軟正黑體" pitchFamily="34" charset="-120"/>
                <a:ea typeface="微軟正黑體" pitchFamily="34" charset="-120"/>
              </a:rPr>
              <a:t>上午</a:t>
            </a:r>
            <a:r>
              <a:rPr lang="en-US" altLang="zh-TW" dirty="0" smtClean="0">
                <a:latin typeface="微軟正黑體" pitchFamily="34" charset="-120"/>
                <a:ea typeface="微軟正黑體" pitchFamily="34" charset="-120"/>
              </a:rPr>
              <a:t>8</a:t>
            </a:r>
            <a:r>
              <a:rPr lang="zh-TW" altLang="en-US" dirty="0" smtClean="0">
                <a:latin typeface="微軟正黑體" pitchFamily="34" charset="-120"/>
                <a:ea typeface="微軟正黑體" pitchFamily="34" charset="-120"/>
              </a:rPr>
              <a:t>點左右，</a:t>
            </a:r>
            <a:r>
              <a:rPr lang="en-US" altLang="zh-TW" dirty="0" smtClean="0">
                <a:latin typeface="微軟正黑體" pitchFamily="34" charset="-120"/>
                <a:ea typeface="微軟正黑體" pitchFamily="34" charset="-120"/>
              </a:rPr>
              <a:t>80</a:t>
            </a:r>
            <a:r>
              <a:rPr lang="zh-TW" altLang="en-US" dirty="0" smtClean="0">
                <a:latin typeface="微軟正黑體" pitchFamily="34" charset="-120"/>
                <a:ea typeface="微軟正黑體" pitchFamily="34" charset="-120"/>
              </a:rPr>
              <a:t>歲的黃老太太拄著拐杖到萬華果菜市場買菜。通過路口時，見行人專用號誌上的小綠人正不斷行走，上面的倒數計時顯示器還剩</a:t>
            </a:r>
            <a:r>
              <a:rPr lang="en-US" altLang="zh-TW" dirty="0" smtClean="0">
                <a:latin typeface="微軟正黑體" pitchFamily="34" charset="-120"/>
                <a:ea typeface="微軟正黑體" pitchFamily="34" charset="-120"/>
              </a:rPr>
              <a:t>9</a:t>
            </a:r>
            <a:r>
              <a:rPr lang="zh-TW" altLang="en-US" dirty="0" smtClean="0">
                <a:latin typeface="微軟正黑體" pitchFamily="34" charset="-120"/>
                <a:ea typeface="微軟正黑體" pitchFamily="34" charset="-120"/>
              </a:rPr>
              <a:t>秒，此時有</a:t>
            </a:r>
            <a:r>
              <a:rPr lang="en-US" altLang="zh-TW" dirty="0" smtClean="0">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a:t>
            </a:r>
            <a:r>
              <a:rPr lang="en-US" altLang="zh-TW" dirty="0" smtClean="0">
                <a:latin typeface="微軟正黑體" pitchFamily="34" charset="-120"/>
                <a:ea typeface="微軟正黑體" pitchFamily="34" charset="-120"/>
              </a:rPr>
              <a:t>3</a:t>
            </a:r>
            <a:r>
              <a:rPr lang="zh-TW" altLang="en-US" dirty="0" smtClean="0">
                <a:latin typeface="微軟正黑體" pitchFamily="34" charset="-120"/>
                <a:ea typeface="微軟正黑體" pitchFamily="34" charset="-120"/>
              </a:rPr>
              <a:t>位較年輕的太太們自她身後擠過來，快速通過路口，而黃老太太   </a:t>
            </a:r>
            <a:r>
              <a:rPr lang="en-US" altLang="zh-TW"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1</a:t>
            </a:r>
            <a:r>
              <a:rPr lang="zh-TW" altLang="en-US" dirty="0" smtClean="0">
                <a:latin typeface="微軟正黑體" pitchFamily="34" charset="-120"/>
                <a:ea typeface="微軟正黑體" pitchFamily="34" charset="-120"/>
              </a:rPr>
              <a:t> ，最後，黃老太太就順利平安的到菜市場買菜了。</a:t>
            </a:r>
            <a:endParaRPr lang="zh-TW" altLang="en-US" dirty="0" smtClean="0">
              <a:latin typeface="微軟正黑體" pitchFamily="34" charset="-120"/>
              <a:ea typeface="微軟正黑體" pitchFamily="34" charset="-12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smtClean="0">
                <a:solidFill>
                  <a:schemeClr val="lt1"/>
                </a:solidFill>
                <a:latin typeface="華康中特圓體" pitchFamily="49" charset="-120"/>
                <a:ea typeface="華康中特圓體" pitchFamily="49" charset="-120"/>
                <a:cs typeface="+mn-cs"/>
              </a:rPr>
              <a:t>如果可以</a:t>
            </a:r>
            <a:r>
              <a:rPr lang="zh-TW" altLang="en-US" dirty="0" smtClean="0">
                <a:solidFill>
                  <a:schemeClr val="lt1"/>
                </a:solidFill>
                <a:latin typeface="華康中特圓體" pitchFamily="49" charset="-120"/>
                <a:ea typeface="華康中特圓體" pitchFamily="49" charset="-120"/>
                <a:cs typeface="+mn-cs"/>
              </a:rPr>
              <a:t>再來一次</a:t>
            </a:r>
            <a:r>
              <a:rPr lang="en-US" altLang="zh-TW" dirty="0" smtClean="0">
                <a:solidFill>
                  <a:schemeClr val="lt1"/>
                </a:solidFill>
                <a:latin typeface="華康中特圓體" pitchFamily="49" charset="-120"/>
                <a:ea typeface="華康中特圓體" pitchFamily="49" charset="-120"/>
                <a:cs typeface="+mn-cs"/>
              </a:rPr>
              <a:t>(</a:t>
            </a:r>
            <a:r>
              <a:rPr lang="zh-TW" altLang="en-US" dirty="0">
                <a:latin typeface="華康中特圓體" pitchFamily="49" charset="-120"/>
                <a:ea typeface="華康中特圓體" pitchFamily="49" charset="-120"/>
              </a:rPr>
              <a:t>二</a:t>
            </a:r>
            <a:r>
              <a:rPr lang="en-US" altLang="zh-TW" dirty="0" smtClean="0">
                <a:solidFill>
                  <a:schemeClr val="lt1"/>
                </a:solidFill>
                <a:latin typeface="華康中特圓體" pitchFamily="49" charset="-120"/>
                <a:ea typeface="華康中特圓體" pitchFamily="49" charset="-120"/>
                <a:cs typeface="+mn-cs"/>
              </a:rPr>
              <a:t>)</a:t>
            </a:r>
            <a:endParaRPr lang="zh-TW" altLang="en-US" dirty="0">
              <a:solidFill>
                <a:schemeClr val="lt1"/>
              </a:solidFill>
              <a:latin typeface="華康中特圓體" pitchFamily="49" charset="-120"/>
              <a:ea typeface="華康中特圓體" pitchFamily="49" charset="-120"/>
              <a:cs typeface="+mn-cs"/>
            </a:endParaRPr>
          </a:p>
        </p:txBody>
      </p:sp>
      <p:sp>
        <p:nvSpPr>
          <p:cNvPr id="3" name="內容版面配置區 2"/>
          <p:cNvSpPr>
            <a:spLocks noGrp="1"/>
          </p:cNvSpPr>
          <p:nvPr>
            <p:ph idx="1"/>
          </p:nvPr>
        </p:nvSpPr>
        <p:spPr/>
        <p:txBody>
          <a:bodyPr>
            <a:normAutofit/>
          </a:bodyPr>
          <a:lstStyle/>
          <a:p>
            <a:pPr>
              <a:lnSpc>
                <a:spcPct val="200000"/>
              </a:lnSpc>
              <a:buFont typeface="Wingdings" pitchFamily="2" charset="2"/>
              <a:buChar char="p"/>
            </a:pPr>
            <a:r>
              <a:rPr lang="zh-TW" altLang="en-US" dirty="0" smtClean="0">
                <a:latin typeface="微軟正黑體" pitchFamily="34" charset="-120"/>
                <a:ea typeface="微軟正黑體" pitchFamily="34" charset="-120"/>
              </a:rPr>
              <a:t>因為黃老太太行走的速度較慢，還沒走到行人穿越道中間，但此時小綠人已經換成了小紅人。一時間，黃老太太應該  </a:t>
            </a:r>
            <a:r>
              <a:rPr lang="en-US" altLang="zh-TW"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2</a:t>
            </a:r>
            <a:r>
              <a:rPr lang="zh-TW" altLang="en-US" dirty="0" smtClean="0">
                <a:latin typeface="微軟正黑體" pitchFamily="34" charset="-120"/>
                <a:ea typeface="微軟正黑體" pitchFamily="34" charset="-120"/>
              </a:rPr>
              <a:t>  ，就能夠平安的走到對向，順利到菜市場。</a:t>
            </a:r>
            <a:endParaRPr lang="zh-TW" altLang="en-US" dirty="0" smtClean="0">
              <a:latin typeface="微軟正黑體" pitchFamily="34" charset="-120"/>
              <a:ea typeface="微軟正黑體" pitchFamily="34" charset="-12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zh-TW" altLang="en-US" dirty="0" smtClean="0">
                <a:solidFill>
                  <a:schemeClr val="lt1"/>
                </a:solidFill>
                <a:latin typeface="華康中特圓體" pitchFamily="49" charset="-120"/>
                <a:ea typeface="華康中特圓體" pitchFamily="49" charset="-120"/>
              </a:rPr>
              <a:t>如果可以再來一次（選項）</a:t>
            </a:r>
            <a:endParaRPr lang="zh-TW" altLang="en-US" dirty="0"/>
          </a:p>
        </p:txBody>
      </p:sp>
      <p:sp>
        <p:nvSpPr>
          <p:cNvPr id="3" name="內容版面配置區 2"/>
          <p:cNvSpPr>
            <a:spLocks noGrp="1"/>
          </p:cNvSpPr>
          <p:nvPr>
            <p:ph idx="1"/>
          </p:nvPr>
        </p:nvSpPr>
        <p:spPr>
          <a:xfrm>
            <a:off x="457200" y="1600200"/>
            <a:ext cx="8329642" cy="5114948"/>
          </a:xfrm>
        </p:spPr>
        <p:txBody>
          <a:bodyPr>
            <a:noAutofit/>
          </a:bodyPr>
          <a:lstStyle/>
          <a:p>
            <a:pPr>
              <a:lnSpc>
                <a:spcPct val="150000"/>
              </a:lnSpc>
              <a:buNone/>
            </a:pPr>
            <a:r>
              <a:rPr lang="en-US" altLang="zh-TW" sz="23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1 </a:t>
            </a:r>
            <a:r>
              <a:rPr lang="zh-TW" altLang="en-US" sz="23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(1)</a:t>
            </a:r>
            <a:r>
              <a:rPr lang="zh-TW" altLang="en-US" sz="2300" dirty="0" smtClean="0">
                <a:latin typeface="微軟正黑體" pitchFamily="34" charset="-120"/>
                <a:ea typeface="微軟正黑體" pitchFamily="34" charset="-120"/>
              </a:rPr>
              <a:t>跟著年輕太太一起通過道路</a:t>
            </a:r>
          </a:p>
          <a:p>
            <a:pPr>
              <a:lnSpc>
                <a:spcPct val="150000"/>
              </a:lnSpc>
              <a:buNone/>
            </a:pPr>
            <a:r>
              <a:rPr lang="zh-TW" altLang="en-US" sz="2300" dirty="0" smtClean="0">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(2)</a:t>
            </a:r>
            <a:r>
              <a:rPr lang="zh-TW" altLang="en-US" sz="2300" dirty="0" smtClean="0">
                <a:latin typeface="微軟正黑體" pitchFamily="34" charset="-120"/>
                <a:ea typeface="微軟正黑體" pitchFamily="34" charset="-120"/>
              </a:rPr>
              <a:t>覺得自己可能沒有辦法在短時間內通過，於是停下來等下</a:t>
            </a:r>
            <a:endParaRPr lang="en-US" altLang="zh-TW" sz="2300" dirty="0" smtClean="0">
              <a:latin typeface="微軟正黑體" pitchFamily="34" charset="-120"/>
              <a:ea typeface="微軟正黑體" pitchFamily="34" charset="-120"/>
            </a:endParaRPr>
          </a:p>
          <a:p>
            <a:pPr>
              <a:lnSpc>
                <a:spcPct val="150000"/>
              </a:lnSpc>
              <a:buNone/>
            </a:pPr>
            <a:r>
              <a:rPr lang="zh-TW" altLang="en-US" sz="2300" dirty="0">
                <a:latin typeface="微軟正黑體" pitchFamily="34" charset="-120"/>
                <a:ea typeface="微軟正黑體" pitchFamily="34" charset="-120"/>
              </a:rPr>
              <a:t> </a:t>
            </a:r>
            <a:r>
              <a:rPr lang="zh-TW" altLang="en-US" sz="2300" dirty="0" smtClean="0">
                <a:latin typeface="微軟正黑體" pitchFamily="34" charset="-120"/>
                <a:ea typeface="微軟正黑體" pitchFamily="34" charset="-120"/>
              </a:rPr>
              <a:t>        </a:t>
            </a:r>
            <a:r>
              <a:rPr lang="zh-TW" altLang="en-US" sz="2300" dirty="0" smtClean="0">
                <a:latin typeface="微軟正黑體" pitchFamily="34" charset="-120"/>
                <a:ea typeface="微軟正黑體" pitchFamily="34" charset="-120"/>
              </a:rPr>
              <a:t>一個綠燈</a:t>
            </a:r>
            <a:endParaRPr lang="en-US" altLang="zh-TW" sz="2300" dirty="0">
              <a:latin typeface="微軟正黑體" pitchFamily="34" charset="-120"/>
              <a:ea typeface="微軟正黑體" pitchFamily="34" charset="-120"/>
            </a:endParaRPr>
          </a:p>
          <a:p>
            <a:pPr>
              <a:lnSpc>
                <a:spcPct val="150000"/>
              </a:lnSpc>
              <a:buNone/>
            </a:pPr>
            <a:r>
              <a:rPr lang="zh-TW" altLang="en-US" sz="2300" dirty="0" smtClean="0">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(3)</a:t>
            </a:r>
            <a:r>
              <a:rPr lang="zh-TW" altLang="en-US" sz="2300" dirty="0" smtClean="0">
                <a:latin typeface="微軟正黑體" pitchFamily="34" charset="-120"/>
                <a:ea typeface="微軟正黑體" pitchFamily="34" charset="-120"/>
              </a:rPr>
              <a:t>沒有走枕木紋行人穿越道線，直接穿過</a:t>
            </a:r>
            <a:endParaRPr lang="zh-TW" altLang="en-US" sz="23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endParaRPr>
          </a:p>
          <a:p>
            <a:pPr>
              <a:lnSpc>
                <a:spcPct val="150000"/>
              </a:lnSpc>
              <a:buNone/>
            </a:pPr>
            <a:r>
              <a:rPr lang="en-US" altLang="zh-TW" sz="23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2 </a:t>
            </a:r>
            <a:r>
              <a:rPr lang="zh-TW" altLang="en-US" sz="23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(1)</a:t>
            </a:r>
            <a:r>
              <a:rPr lang="zh-TW" altLang="en-US" sz="2300" dirty="0" smtClean="0">
                <a:latin typeface="微軟正黑體" pitchFamily="34" charset="-120"/>
                <a:ea typeface="微軟正黑體" pitchFamily="34" charset="-120"/>
              </a:rPr>
              <a:t>先走到行人穿越道中間的分隔線上等下一個綠燈</a:t>
            </a:r>
          </a:p>
          <a:p>
            <a:pPr>
              <a:lnSpc>
                <a:spcPct val="150000"/>
              </a:lnSpc>
              <a:buNone/>
            </a:pPr>
            <a:r>
              <a:rPr lang="zh-TW" altLang="en-US" sz="2300" dirty="0" smtClean="0">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(2)</a:t>
            </a:r>
            <a:r>
              <a:rPr lang="zh-TW" altLang="en-US" sz="2300" dirty="0" smtClean="0">
                <a:latin typeface="微軟正黑體" pitchFamily="34" charset="-120"/>
                <a:ea typeface="微軟正黑體" pitchFamily="34" charset="-120"/>
              </a:rPr>
              <a:t>直接後退走到原本的地方</a:t>
            </a:r>
          </a:p>
          <a:p>
            <a:pPr>
              <a:lnSpc>
                <a:spcPct val="150000"/>
              </a:lnSpc>
              <a:buNone/>
            </a:pPr>
            <a:r>
              <a:rPr lang="zh-TW" altLang="en-US" sz="2300" dirty="0" smtClean="0">
                <a:latin typeface="微軟正黑體" pitchFamily="34" charset="-120"/>
                <a:ea typeface="微軟正黑體" pitchFamily="34" charset="-120"/>
              </a:rPr>
              <a:t>    </a:t>
            </a:r>
            <a:r>
              <a:rPr lang="en-US" altLang="zh-TW" sz="2300" dirty="0" smtClean="0">
                <a:latin typeface="微軟正黑體" pitchFamily="34" charset="-120"/>
                <a:ea typeface="微軟正黑體" pitchFamily="34" charset="-120"/>
              </a:rPr>
              <a:t>(3)</a:t>
            </a:r>
            <a:r>
              <a:rPr lang="zh-TW" altLang="en-US" sz="2300" dirty="0" smtClean="0">
                <a:latin typeface="微軟正黑體" pitchFamily="34" charset="-120"/>
                <a:ea typeface="微軟正黑體" pitchFamily="34" charset="-120"/>
              </a:rPr>
              <a:t>不顧一切的再繼續往前走</a:t>
            </a:r>
            <a:endParaRPr lang="zh-TW" altLang="en-US" sz="2300" dirty="0">
              <a:latin typeface="微軟正黑體" pitchFamily="34" charset="-120"/>
              <a:ea typeface="微軟正黑體" pitchFamily="34" charset="-120"/>
            </a:endParaRPr>
          </a:p>
        </p:txBody>
      </p:sp>
      <p:cxnSp>
        <p:nvCxnSpPr>
          <p:cNvPr id="5" name="直線接點 4"/>
          <p:cNvCxnSpPr/>
          <p:nvPr/>
        </p:nvCxnSpPr>
        <p:spPr>
          <a:xfrm>
            <a:off x="428564" y="4000504"/>
            <a:ext cx="8715436" cy="1588"/>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a:bodyPr>
          <a:lstStyle/>
          <a:p>
            <a:r>
              <a:rPr lang="zh-TW" altLang="en-US" dirty="0" smtClean="0">
                <a:solidFill>
                  <a:schemeClr val="lt1"/>
                </a:solidFill>
                <a:latin typeface="華康中特圓體" pitchFamily="49" charset="-120"/>
                <a:ea typeface="華康中特圓體" pitchFamily="49" charset="-120"/>
                <a:cs typeface="+mn-cs"/>
              </a:rPr>
              <a:t>教學評估：本日教學重點回顧</a:t>
            </a:r>
          </a:p>
        </p:txBody>
      </p:sp>
      <p:sp>
        <p:nvSpPr>
          <p:cNvPr id="4" name="圓角矩形 3"/>
          <p:cNvSpPr/>
          <p:nvPr/>
        </p:nvSpPr>
        <p:spPr>
          <a:xfrm>
            <a:off x="571472" y="1643050"/>
            <a:ext cx="8143932" cy="928694"/>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TW" altLang="en-US" sz="2800" dirty="0" smtClean="0">
                <a:latin typeface="微軟正黑體" pitchFamily="34" charset="-120"/>
                <a:ea typeface="微軟正黑體" pitchFamily="34" charset="-120"/>
              </a:rPr>
              <a:t>行人專用號誌如何使用？</a:t>
            </a:r>
            <a:endParaRPr lang="zh-TW" altLang="en-US" sz="2800" dirty="0" smtClean="0">
              <a:latin typeface="微軟正黑體" pitchFamily="34" charset="-120"/>
              <a:ea typeface="微軟正黑體" pitchFamily="34" charset="-120"/>
            </a:endParaRPr>
          </a:p>
        </p:txBody>
      </p:sp>
      <p:sp>
        <p:nvSpPr>
          <p:cNvPr id="5" name="圓角矩形 4"/>
          <p:cNvSpPr/>
          <p:nvPr/>
        </p:nvSpPr>
        <p:spPr>
          <a:xfrm>
            <a:off x="571472" y="2643182"/>
            <a:ext cx="8143932" cy="928694"/>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TW" altLang="en-US" sz="2800" dirty="0" smtClean="0">
                <a:latin typeface="微軟正黑體" pitchFamily="34" charset="-120"/>
                <a:ea typeface="微軟正黑體" pitchFamily="34" charset="-120"/>
              </a:rPr>
              <a:t>行人安全守則有哪些？請說出一條</a:t>
            </a:r>
            <a:endParaRPr lang="zh-TW" altLang="en-US" sz="2800" dirty="0" smtClean="0">
              <a:latin typeface="微軟正黑體" pitchFamily="34" charset="-120"/>
              <a:ea typeface="微軟正黑體" pitchFamily="34" charset="-120"/>
            </a:endParaRPr>
          </a:p>
        </p:txBody>
      </p:sp>
      <p:sp>
        <p:nvSpPr>
          <p:cNvPr id="6" name="圓角矩形 5"/>
          <p:cNvSpPr/>
          <p:nvPr/>
        </p:nvSpPr>
        <p:spPr>
          <a:xfrm>
            <a:off x="571472" y="3643314"/>
            <a:ext cx="8143932" cy="928694"/>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TW" altLang="en-US" sz="2800" dirty="0" smtClean="0">
                <a:latin typeface="微軟正黑體" pitchFamily="34" charset="-120"/>
                <a:ea typeface="微軟正黑體" pitchFamily="34" charset="-120"/>
              </a:rPr>
              <a:t>走路卡在路中間應該怎麼辦？</a:t>
            </a:r>
            <a:endParaRPr lang="zh-TW" altLang="en-US" sz="2800" dirty="0" smtClean="0">
              <a:latin typeface="微軟正黑體" pitchFamily="34" charset="-120"/>
              <a:ea typeface="微軟正黑體" pitchFamily="34" charset="-120"/>
            </a:endParaRPr>
          </a:p>
        </p:txBody>
      </p:sp>
      <p:sp>
        <p:nvSpPr>
          <p:cNvPr id="7" name="圓角矩形 6"/>
          <p:cNvSpPr/>
          <p:nvPr/>
        </p:nvSpPr>
        <p:spPr>
          <a:xfrm>
            <a:off x="571472" y="4643446"/>
            <a:ext cx="8143932" cy="928694"/>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TW" altLang="en-US" sz="2800" dirty="0" smtClean="0">
                <a:latin typeface="微軟正黑體" pitchFamily="34" charset="-120"/>
                <a:ea typeface="微軟正黑體" pitchFamily="34" charset="-120"/>
              </a:rPr>
              <a:t>行人過馬路應做出什麼手勢？</a:t>
            </a:r>
            <a:endParaRPr lang="zh-TW" altLang="en-US" sz="2800" dirty="0" smtClean="0">
              <a:latin typeface="微軟正黑體" pitchFamily="34" charset="-120"/>
              <a:ea typeface="微軟正黑體" pitchFamily="34" charset="-120"/>
            </a:endParaRPr>
          </a:p>
        </p:txBody>
      </p:sp>
      <p:pic>
        <p:nvPicPr>
          <p:cNvPr id="4098" name="Picture 2"/>
          <p:cNvPicPr>
            <a:picLocks noChangeAspect="1" noChangeArrowheads="1"/>
          </p:cNvPicPr>
          <p:nvPr/>
        </p:nvPicPr>
        <p:blipFill>
          <a:blip r:embed="rId2" cstate="print">
            <a:clrChange>
              <a:clrFrom>
                <a:srgbClr val="FFFFFF"/>
              </a:clrFrom>
              <a:clrTo>
                <a:srgbClr val="FFFFFF">
                  <a:alpha val="0"/>
                </a:srgbClr>
              </a:clrTo>
            </a:clrChange>
          </a:blip>
          <a:srcRect l="21748" t="55245" r="54389" b="12751"/>
          <a:stretch>
            <a:fillRect/>
          </a:stretch>
        </p:blipFill>
        <p:spPr bwMode="auto">
          <a:xfrm>
            <a:off x="6858016" y="4706485"/>
            <a:ext cx="2285984" cy="215151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610</Words>
  <Application>Microsoft Office PowerPoint</Application>
  <PresentationFormat>如螢幕大小 (4:3)</PresentationFormat>
  <Paragraphs>48</Paragraphs>
  <Slides>15</Slides>
  <Notes>0</Notes>
  <HiddenSlides>0</HiddenSlides>
  <MMClips>0</MMClips>
  <ScaleCrop>false</ScaleCrop>
  <HeadingPairs>
    <vt:vector size="4" baseType="variant">
      <vt:variant>
        <vt:lpstr>佈景主題</vt:lpstr>
      </vt:variant>
      <vt:variant>
        <vt:i4>1</vt:i4>
      </vt:variant>
      <vt:variant>
        <vt:lpstr>投影片標題</vt:lpstr>
      </vt:variant>
      <vt:variant>
        <vt:i4>15</vt:i4>
      </vt:variant>
    </vt:vector>
  </HeadingPairs>
  <TitlesOfParts>
    <vt:vector size="16" baseType="lpstr">
      <vt:lpstr>Office 佈景主題</vt:lpstr>
      <vt:lpstr>第五單元 倒數計時過馬路  每分每秒要關注</vt:lpstr>
      <vt:lpstr>學習重點</vt:lpstr>
      <vt:lpstr>情境案例</vt:lpstr>
      <vt:lpstr>問題討論</vt:lpstr>
      <vt:lpstr>問題討論</vt:lpstr>
      <vt:lpstr>如果可以再來一次(一)</vt:lpstr>
      <vt:lpstr>如果可以再來一次(二)</vt:lpstr>
      <vt:lpstr>如果可以再來一次（選項）</vt:lpstr>
      <vt:lpstr>教學評估：本日教學重點回顧</vt:lpstr>
      <vt:lpstr>行人專用號誌</vt:lpstr>
      <vt:lpstr>行人安全守則</vt:lpstr>
      <vt:lpstr>走路卡在路中間應該怎麼辦？</vt:lpstr>
      <vt:lpstr>穿越道路「禮讓行人」手勢</vt:lpstr>
      <vt:lpstr>行人及自行車專用標誌</vt:lpstr>
      <vt:lpstr>～謝謝聆聽～</vt:lpstr>
    </vt:vector>
  </TitlesOfParts>
  <Company>JC-TEAM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第五單元 倒數計時過馬路  每分每秒要關注</dc:title>
  <dc:creator>JCT-MEM</dc:creator>
  <cp:lastModifiedBy>JCT-MEM</cp:lastModifiedBy>
  <cp:revision>4</cp:revision>
  <dcterms:created xsi:type="dcterms:W3CDTF">2011-03-24T07:20:10Z</dcterms:created>
  <dcterms:modified xsi:type="dcterms:W3CDTF">2011-03-24T07:44:01Z</dcterms:modified>
</cp:coreProperties>
</file>